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301" r:id="rId3"/>
    <p:sldId id="300" r:id="rId4"/>
    <p:sldId id="302" r:id="rId5"/>
    <p:sldId id="303" r:id="rId6"/>
    <p:sldId id="304" r:id="rId7"/>
    <p:sldId id="270" r:id="rId8"/>
    <p:sldId id="272" r:id="rId9"/>
    <p:sldId id="280" r:id="rId10"/>
    <p:sldId id="281" r:id="rId11"/>
    <p:sldId id="282" r:id="rId12"/>
    <p:sldId id="306" r:id="rId13"/>
    <p:sldId id="283" r:id="rId14"/>
    <p:sldId id="284" r:id="rId15"/>
    <p:sldId id="286" r:id="rId16"/>
    <p:sldId id="290" r:id="rId17"/>
    <p:sldId id="287" r:id="rId18"/>
    <p:sldId id="289" r:id="rId19"/>
    <p:sldId id="288" r:id="rId20"/>
    <p:sldId id="291" r:id="rId21"/>
    <p:sldId id="292" r:id="rId22"/>
    <p:sldId id="293" r:id="rId23"/>
    <p:sldId id="294" r:id="rId24"/>
    <p:sldId id="295" r:id="rId25"/>
    <p:sldId id="296" r:id="rId26"/>
    <p:sldId id="297" r:id="rId27"/>
    <p:sldId id="298" r:id="rId28"/>
    <p:sldId id="299" r:id="rId29"/>
    <p:sldId id="309" r:id="rId30"/>
    <p:sldId id="310" r:id="rId31"/>
    <p:sldId id="311" r:id="rId32"/>
    <p:sldId id="312" r:id="rId33"/>
    <p:sldId id="313" r:id="rId34"/>
    <p:sldId id="314" r:id="rId35"/>
    <p:sldId id="315" r:id="rId36"/>
    <p:sldId id="316" r:id="rId37"/>
    <p:sldId id="317" r:id="rId38"/>
    <p:sldId id="318" r:id="rId39"/>
    <p:sldId id="31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2"/>
    <p:restoredTop sz="95600"/>
  </p:normalViewPr>
  <p:slideViewPr>
    <p:cSldViewPr snapToGrid="0">
      <p:cViewPr>
        <p:scale>
          <a:sx n="151" d="100"/>
          <a:sy n="151" d="100"/>
        </p:scale>
        <p:origin x="90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E38E9-BF27-CB4D-BD7E-AA110C9155B6}" type="datetimeFigureOut">
              <a:rPr kumimoji="1" lang="zh-CN" altLang="en-US" smtClean="0"/>
              <a:t>2023/12/14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6B3F4-194C-C94D-8271-B372E2D37FE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ECECF1"/>
                </a:solidFill>
                <a:effectLst/>
                <a:latin typeface="Söhne"/>
              </a:rPr>
              <a:t>医学成像是准确医学诊断的重要工具，而先进的图像重建算法在高速和高质量成像的大数据处理方面提出了关键挑战。在这里，我们提出了一种基于忆阻器阵列的忆阻图像重建器（</a:t>
            </a:r>
            <a:r>
              <a:rPr lang="en" altLang="zh-CN" b="0" i="0" dirty="0">
                <a:solidFill>
                  <a:srgbClr val="ECECF1"/>
                </a:solidFill>
                <a:effectLst/>
                <a:latin typeface="Söhne"/>
              </a:rPr>
              <a:t>MIR</a:t>
            </a:r>
            <a:r>
              <a:rPr lang="zh-CN" altLang="en" b="0" i="0" dirty="0">
                <a:solidFill>
                  <a:srgbClr val="ECECF1"/>
                </a:solidFill>
                <a:effectLst/>
                <a:latin typeface="Söhne"/>
              </a:rPr>
              <a:t>），</a:t>
            </a:r>
            <a:r>
              <a:rPr lang="zh-CN" altLang="en-US" b="0" i="0" dirty="0">
                <a:solidFill>
                  <a:srgbClr val="ECECF1"/>
                </a:solidFill>
                <a:effectLst/>
                <a:latin typeface="Söhne"/>
              </a:rPr>
              <a:t>通过在内存中计算（</a:t>
            </a:r>
            <a:r>
              <a:rPr lang="en" altLang="zh-CN" b="0" i="0" dirty="0">
                <a:solidFill>
                  <a:srgbClr val="ECECF1"/>
                </a:solidFill>
                <a:effectLst/>
                <a:latin typeface="Söhne"/>
              </a:rPr>
              <a:t>CIM</a:t>
            </a:r>
            <a:r>
              <a:rPr lang="zh-CN" altLang="en" b="0" i="0" dirty="0">
                <a:solidFill>
                  <a:srgbClr val="ECECF1"/>
                </a:solidFill>
                <a:effectLst/>
                <a:latin typeface="Söhne"/>
              </a:rPr>
              <a:t>）</a:t>
            </a:r>
            <a:r>
              <a:rPr lang="zh-CN" altLang="en-US" b="0" i="0" dirty="0">
                <a:solidFill>
                  <a:srgbClr val="ECECF1"/>
                </a:solidFill>
                <a:effectLst/>
                <a:latin typeface="Söhne"/>
              </a:rPr>
              <a:t>大大加速了具有离散傅立叶变换（</a:t>
            </a:r>
            <a:r>
              <a:rPr lang="en" altLang="zh-CN" b="0" i="0" dirty="0">
                <a:solidFill>
                  <a:srgbClr val="ECECF1"/>
                </a:solidFill>
                <a:effectLst/>
                <a:latin typeface="Söhne"/>
              </a:rPr>
              <a:t>DFT</a:t>
            </a:r>
            <a:r>
              <a:rPr lang="zh-CN" altLang="en" b="0" i="0" dirty="0">
                <a:solidFill>
                  <a:srgbClr val="ECECF1"/>
                </a:solidFill>
                <a:effectLst/>
                <a:latin typeface="Söhne"/>
              </a:rPr>
              <a:t>）</a:t>
            </a:r>
            <a:r>
              <a:rPr lang="zh-CN" altLang="en-US" b="0" i="0" dirty="0">
                <a:solidFill>
                  <a:srgbClr val="ECECF1"/>
                </a:solidFill>
                <a:effectLst/>
                <a:latin typeface="Söhne"/>
              </a:rPr>
              <a:t>的图像重建。提出了一种高精度的准模拟映射（</a:t>
            </a:r>
            <a:r>
              <a:rPr lang="en" altLang="zh-CN" b="0" i="0" dirty="0">
                <a:solidFill>
                  <a:srgbClr val="ECECF1"/>
                </a:solidFill>
                <a:effectLst/>
                <a:latin typeface="Söhne"/>
              </a:rPr>
              <a:t>QAM</a:t>
            </a:r>
            <a:r>
              <a:rPr lang="zh-CN" altLang="en" b="0" i="0" dirty="0">
                <a:solidFill>
                  <a:srgbClr val="ECECF1"/>
                </a:solidFill>
                <a:effectLst/>
                <a:latin typeface="Söhne"/>
              </a:rPr>
              <a:t>）</a:t>
            </a:r>
            <a:r>
              <a:rPr lang="zh-CN" altLang="en-US" b="0" i="0" dirty="0">
                <a:solidFill>
                  <a:srgbClr val="ECECF1"/>
                </a:solidFill>
                <a:effectLst/>
                <a:latin typeface="Söhne"/>
              </a:rPr>
              <a:t>方法和通用的复杂矩阵传输（</a:t>
            </a:r>
            <a:r>
              <a:rPr lang="en" altLang="zh-CN" b="0" i="0" dirty="0">
                <a:solidFill>
                  <a:srgbClr val="ECECF1"/>
                </a:solidFill>
                <a:effectLst/>
                <a:latin typeface="Söhne"/>
              </a:rPr>
              <a:t>CMT</a:t>
            </a:r>
            <a:r>
              <a:rPr lang="zh-CN" altLang="en" b="0" i="0" dirty="0">
                <a:solidFill>
                  <a:srgbClr val="ECECF1"/>
                </a:solidFill>
                <a:effectLst/>
                <a:latin typeface="Söhne"/>
              </a:rPr>
              <a:t>）</a:t>
            </a:r>
            <a:r>
              <a:rPr lang="zh-CN" altLang="en-US" b="0" i="0" dirty="0">
                <a:solidFill>
                  <a:srgbClr val="ECECF1"/>
                </a:solidFill>
                <a:effectLst/>
                <a:latin typeface="Söhne"/>
              </a:rPr>
              <a:t>方案，以分别提高映射精度和传输效率。演示了高保真的磁共振成像（</a:t>
            </a:r>
            <a:r>
              <a:rPr lang="en" altLang="zh-CN" b="0" i="0" dirty="0">
                <a:solidFill>
                  <a:srgbClr val="ECECF1"/>
                </a:solidFill>
                <a:effectLst/>
                <a:latin typeface="Söhne"/>
              </a:rPr>
              <a:t>MRI</a:t>
            </a:r>
            <a:r>
              <a:rPr lang="zh-CN" altLang="en" b="0" i="0" dirty="0">
                <a:solidFill>
                  <a:srgbClr val="ECECF1"/>
                </a:solidFill>
                <a:effectLst/>
                <a:latin typeface="Söhne"/>
              </a:rPr>
              <a:t>）</a:t>
            </a:r>
            <a:r>
              <a:rPr lang="zh-CN" altLang="en-US" b="0" i="0" dirty="0">
                <a:solidFill>
                  <a:srgbClr val="ECECF1"/>
                </a:solidFill>
                <a:effectLst/>
                <a:latin typeface="Söhne"/>
              </a:rPr>
              <a:t>和计算机断层扫描（</a:t>
            </a:r>
            <a:r>
              <a:rPr lang="en" altLang="zh-CN" b="0" i="0" dirty="0">
                <a:solidFill>
                  <a:srgbClr val="ECECF1"/>
                </a:solidFill>
                <a:effectLst/>
                <a:latin typeface="Söhne"/>
              </a:rPr>
              <a:t>CT</a:t>
            </a:r>
            <a:r>
              <a:rPr lang="zh-CN" altLang="en" b="0" i="0" dirty="0">
                <a:solidFill>
                  <a:srgbClr val="ECECF1"/>
                </a:solidFill>
                <a:effectLst/>
                <a:latin typeface="Söhne"/>
              </a:rPr>
              <a:t>）</a:t>
            </a:r>
            <a:r>
              <a:rPr lang="zh-CN" altLang="en-US" b="0" i="0" dirty="0">
                <a:solidFill>
                  <a:srgbClr val="ECECF1"/>
                </a:solidFill>
                <a:effectLst/>
                <a:latin typeface="Söhne"/>
              </a:rPr>
              <a:t>图像重建，经过</a:t>
            </a:r>
            <a:r>
              <a:rPr lang="en" altLang="zh-CN" b="0" i="0" dirty="0" err="1">
                <a:solidFill>
                  <a:srgbClr val="ECECF1"/>
                </a:solidFill>
                <a:effectLst/>
                <a:latin typeface="Söhne"/>
              </a:rPr>
              <a:t>nnU</a:t>
            </a:r>
            <a:r>
              <a:rPr lang="en" altLang="zh-CN" b="0" i="0" dirty="0">
                <a:solidFill>
                  <a:srgbClr val="ECECF1"/>
                </a:solidFill>
                <a:effectLst/>
                <a:latin typeface="Söhne"/>
              </a:rPr>
              <a:t>-Net</a:t>
            </a:r>
            <a:r>
              <a:rPr lang="zh-CN" altLang="en-US" b="0" i="0" dirty="0">
                <a:solidFill>
                  <a:srgbClr val="ECECF1"/>
                </a:solidFill>
                <a:effectLst/>
                <a:latin typeface="Söhne"/>
              </a:rPr>
              <a:t>算法分割后实现了与软件等效的质量和</a:t>
            </a:r>
            <a:r>
              <a:rPr lang="en" altLang="zh-CN" b="0" i="0" dirty="0">
                <a:solidFill>
                  <a:srgbClr val="ECECF1"/>
                </a:solidFill>
                <a:effectLst/>
                <a:latin typeface="Söhne"/>
              </a:rPr>
              <a:t>DICE</a:t>
            </a:r>
            <a:r>
              <a:rPr lang="zh-CN" altLang="en-US" b="0" i="0" dirty="0">
                <a:solidFill>
                  <a:srgbClr val="ECECF1"/>
                </a:solidFill>
                <a:effectLst/>
                <a:latin typeface="Söhne"/>
              </a:rPr>
              <a:t>分数。值得注意的是，与图形处理单元（</a:t>
            </a:r>
            <a:r>
              <a:rPr lang="en" altLang="zh-CN" b="0" i="0" dirty="0">
                <a:solidFill>
                  <a:srgbClr val="ECECF1"/>
                </a:solidFill>
                <a:effectLst/>
                <a:latin typeface="Söhne"/>
              </a:rPr>
              <a:t>GPU</a:t>
            </a:r>
            <a:r>
              <a:rPr lang="zh-CN" altLang="en" b="0" i="0" dirty="0">
                <a:solidFill>
                  <a:srgbClr val="ECECF1"/>
                </a:solidFill>
                <a:effectLst/>
                <a:latin typeface="Söhne"/>
              </a:rPr>
              <a:t>）</a:t>
            </a:r>
            <a:r>
              <a:rPr lang="zh-CN" altLang="en-US" b="0" i="0" dirty="0">
                <a:solidFill>
                  <a:srgbClr val="ECECF1"/>
                </a:solidFill>
                <a:effectLst/>
                <a:latin typeface="Söhne"/>
              </a:rPr>
              <a:t>相比，我们的</a:t>
            </a:r>
            <a:r>
              <a:rPr lang="en" altLang="zh-CN" b="0" i="0" dirty="0">
                <a:solidFill>
                  <a:srgbClr val="ECECF1"/>
                </a:solidFill>
                <a:effectLst/>
                <a:latin typeface="Söhne"/>
              </a:rPr>
              <a:t>MIR</a:t>
            </a:r>
            <a:r>
              <a:rPr lang="zh-CN" altLang="en-US" b="0" i="0" dirty="0">
                <a:solidFill>
                  <a:srgbClr val="ECECF1"/>
                </a:solidFill>
                <a:effectLst/>
                <a:latin typeface="Söhne"/>
              </a:rPr>
              <a:t>在能效和标准化图像重建速度方面分别展现了</a:t>
            </a:r>
            <a:r>
              <a:rPr lang="en-US" altLang="zh-CN" b="0" i="0" dirty="0">
                <a:solidFill>
                  <a:srgbClr val="ECECF1"/>
                </a:solidFill>
                <a:effectLst/>
                <a:latin typeface="Söhne"/>
              </a:rPr>
              <a:t>153</a:t>
            </a:r>
            <a:r>
              <a:rPr lang="zh-CN" altLang="en-US" b="0" i="0" dirty="0">
                <a:solidFill>
                  <a:srgbClr val="ECECF1"/>
                </a:solidFill>
                <a:effectLst/>
                <a:latin typeface="Söhne"/>
              </a:rPr>
              <a:t>倍和</a:t>
            </a:r>
            <a:r>
              <a:rPr lang="en-US" altLang="zh-CN" b="0" i="0" dirty="0">
                <a:solidFill>
                  <a:srgbClr val="ECECF1"/>
                </a:solidFill>
                <a:effectLst/>
                <a:latin typeface="Söhne"/>
              </a:rPr>
              <a:t>79</a:t>
            </a:r>
            <a:r>
              <a:rPr lang="zh-CN" altLang="en-US" b="0" i="0" dirty="0">
                <a:solidFill>
                  <a:srgbClr val="ECECF1"/>
                </a:solidFill>
                <a:effectLst/>
                <a:latin typeface="Söhne"/>
              </a:rPr>
              <a:t>倍的提升。这项工作展示了</a:t>
            </a:r>
            <a:r>
              <a:rPr lang="en" altLang="zh-CN" b="0" i="0" dirty="0">
                <a:solidFill>
                  <a:srgbClr val="ECECF1"/>
                </a:solidFill>
                <a:effectLst/>
                <a:latin typeface="Söhne"/>
              </a:rPr>
              <a:t>MIR</a:t>
            </a:r>
            <a:r>
              <a:rPr lang="zh-CN" altLang="en-US" b="0" i="0" dirty="0">
                <a:solidFill>
                  <a:srgbClr val="ECECF1"/>
                </a:solidFill>
                <a:effectLst/>
                <a:latin typeface="Söhne"/>
              </a:rPr>
              <a:t>作为未来医学诊断的有前途的高保真图像重建平台，并且也在很大程度上拓展了基于忆阻器的</a:t>
            </a:r>
            <a:r>
              <a:rPr lang="en" altLang="zh-CN" b="0" i="0" dirty="0">
                <a:solidFill>
                  <a:srgbClr val="ECECF1"/>
                </a:solidFill>
                <a:effectLst/>
                <a:latin typeface="Söhne"/>
              </a:rPr>
              <a:t>CIM</a:t>
            </a:r>
            <a:r>
              <a:rPr lang="zh-CN" altLang="en-US" b="0" i="0" dirty="0">
                <a:solidFill>
                  <a:srgbClr val="ECECF1"/>
                </a:solidFill>
                <a:effectLst/>
                <a:latin typeface="Söhne"/>
              </a:rPr>
              <a:t>在人工神经网络以外的应用。</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a:t>
            </a:fld>
            <a:endParaRPr kumimoji="1" lang="zh-CN" altLang="en-US"/>
          </a:p>
        </p:txBody>
      </p:sp>
    </p:spTree>
    <p:extLst>
      <p:ext uri="{BB962C8B-B14F-4D97-AF65-F5344CB8AC3E}">
        <p14:creationId xmlns:p14="http://schemas.microsoft.com/office/powerpoint/2010/main" val="3078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zh-CN" altLang="en-US" dirty="0"/>
              <a:t>由于渐变 </a:t>
            </a:r>
            <a:r>
              <a:rPr kumimoji="1" lang="en" altLang="zh-CN" dirty="0" err="1"/>
              <a:t>TiOx</a:t>
            </a:r>
            <a:r>
              <a:rPr kumimoji="1" lang="en" altLang="zh-CN" dirty="0"/>
              <a:t> </a:t>
            </a:r>
            <a:r>
              <a:rPr kumimoji="1" lang="zh-CN" altLang="en-US" dirty="0"/>
              <a:t>忆阻器具有出色的均匀性，每个忆阻器对 </a:t>
            </a:r>
            <a:r>
              <a:rPr kumimoji="1" lang="en-US" altLang="zh-CN" dirty="0"/>
              <a:t>4 </a:t>
            </a:r>
            <a:r>
              <a:rPr kumimoji="1" lang="zh-CN" altLang="en-US" dirty="0"/>
              <a:t>位输入表现出相同且一致的响应。</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11</a:t>
            </a:fld>
            <a:endParaRPr kumimoji="1" lang="zh-CN" altLang="en-US"/>
          </a:p>
        </p:txBody>
      </p:sp>
    </p:spTree>
    <p:extLst>
      <p:ext uri="{BB962C8B-B14F-4D97-AF65-F5344CB8AC3E}">
        <p14:creationId xmlns:p14="http://schemas.microsoft.com/office/powerpoint/2010/main" val="66249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如补充图</a:t>
            </a:r>
            <a:r>
              <a:rPr lang="en-US" altLang="zh-CN" b="0" i="0" dirty="0">
                <a:solidFill>
                  <a:srgbClr val="374151"/>
                </a:solidFill>
                <a:effectLst/>
                <a:latin typeface="Söhne"/>
              </a:rPr>
              <a:t>16</a:t>
            </a:r>
            <a:r>
              <a:rPr lang="zh-CN" altLang="en-US" b="0" i="0" dirty="0">
                <a:solidFill>
                  <a:srgbClr val="374151"/>
                </a:solidFill>
                <a:effectLst/>
                <a:latin typeface="Söhne"/>
              </a:rPr>
              <a:t>所示，结合交叉阵列。将序列转换为脉冲列，并将脉冲列馈送到电阻存储器中。应用于字符的电阻存储器通过脉冲增强，而其他电阻存储器则休息并自然衰减。由于自衰减（短时记忆）特性，最新的脉冲会强烈影响电阻存储器的电流状态，而以前的脉冲几乎不会影响当前状态，因为由于衰减效应，信息已经丢失。因此，序列历史的信息可以表示为分配给电阻存储器的电导水平。在最终的时间步骤中获得所有电阻存储器的最终电导状态。</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12</a:t>
            </a:fld>
            <a:endParaRPr kumimoji="1" lang="zh-CN" altLang="en-US"/>
          </a:p>
        </p:txBody>
      </p:sp>
    </p:spTree>
    <p:extLst>
      <p:ext uri="{BB962C8B-B14F-4D97-AF65-F5344CB8AC3E}">
        <p14:creationId xmlns:p14="http://schemas.microsoft.com/office/powerpoint/2010/main" val="319918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zh-CN" altLang="en-US" dirty="0"/>
              <a:t>忆阻器的结果区分了不同顺序的字母序列。</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13</a:t>
            </a:fld>
            <a:endParaRPr kumimoji="1" lang="zh-CN" altLang="en-US"/>
          </a:p>
        </p:txBody>
      </p:sp>
    </p:spTree>
    <p:extLst>
      <p:ext uri="{BB962C8B-B14F-4D97-AF65-F5344CB8AC3E}">
        <p14:creationId xmlns:p14="http://schemas.microsoft.com/office/powerpoint/2010/main" val="213541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000000"/>
                </a:solidFill>
                <a:effectLst/>
                <a:latin typeface="-apple-system"/>
              </a:rPr>
              <a:t>不同的</a:t>
            </a:r>
            <a:r>
              <a:rPr lang="en" altLang="zh-CN" b="0" i="0" dirty="0">
                <a:solidFill>
                  <a:srgbClr val="000000"/>
                </a:solidFill>
                <a:effectLst/>
                <a:latin typeface="-apple-system"/>
              </a:rPr>
              <a:t>W/I</a:t>
            </a:r>
            <a:r>
              <a:rPr lang="zh-CN" altLang="en-US" b="0" i="0" dirty="0">
                <a:solidFill>
                  <a:srgbClr val="000000"/>
                </a:solidFill>
                <a:effectLst/>
                <a:latin typeface="-apple-system"/>
              </a:rPr>
              <a:t>比例导致了不同的动态响应，这有助于神经</a:t>
            </a:r>
            <a:r>
              <a:rPr lang="en-US" altLang="zh-CN" b="0" i="0" dirty="0">
                <a:solidFill>
                  <a:srgbClr val="000000"/>
                </a:solidFill>
                <a:effectLst/>
                <a:latin typeface="-apple-system"/>
              </a:rPr>
              <a:t>-</a:t>
            </a:r>
            <a:r>
              <a:rPr lang="zh-CN" altLang="en-US" b="0" i="0" dirty="0">
                <a:solidFill>
                  <a:srgbClr val="000000"/>
                </a:solidFill>
                <a:effectLst/>
                <a:latin typeface="-apple-system"/>
              </a:rPr>
              <a:t>记忆计算系统学习输入数据的复杂模式，尤其是在处理序列类型数据时。</a:t>
            </a:r>
            <a:endParaRPr lang="en-US" altLang="zh-CN" b="0" i="0" dirty="0">
              <a:solidFill>
                <a:srgbClr val="000000"/>
              </a:solidFill>
              <a:effectLst/>
              <a:latin typeface="-apple-system"/>
            </a:endParaRPr>
          </a:p>
          <a:p>
            <a:pPr algn="l">
              <a:buFont typeface="+mj-lt"/>
              <a:buAutoNum type="arabicPeriod"/>
            </a:pPr>
            <a:r>
              <a:rPr kumimoji="1" lang="zh-CN" altLang="en-US" dirty="0"/>
              <a:t>因此，如果忆阻器采用多种</a:t>
            </a:r>
            <a:r>
              <a:rPr kumimoji="1" lang="en" altLang="zh-CN" dirty="0"/>
              <a:t>W/I</a:t>
            </a:r>
            <a:r>
              <a:rPr kumimoji="1" lang="zh-CN" altLang="en-US" dirty="0"/>
              <a:t>比，对于相同的输入，不同</a:t>
            </a:r>
            <a:r>
              <a:rPr kumimoji="1" lang="en" altLang="zh-CN" dirty="0"/>
              <a:t>W/I</a:t>
            </a:r>
            <a:r>
              <a:rPr kumimoji="1" lang="zh-CN" altLang="en-US" dirty="0"/>
              <a:t>比的忆阻器将会得到不同的输出，这可以改善读出功能的训练。</a:t>
            </a:r>
          </a:p>
          <a:p>
            <a:pPr algn="l">
              <a:buFont typeface="+mj-lt"/>
              <a:buAutoNum type="arabicPeriod"/>
            </a:pPr>
            <a:r>
              <a:rPr kumimoji="1" lang="zh-CN" altLang="en-US" dirty="0"/>
              <a:t>长期忆阻器的输出仅包含每个字母的频率信息，而短期忆阻器则清晰地显示了顺序信息。</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14</a:t>
            </a:fld>
            <a:endParaRPr kumimoji="1" lang="zh-CN" altLang="en-US"/>
          </a:p>
        </p:txBody>
      </p:sp>
    </p:spTree>
    <p:extLst>
      <p:ext uri="{BB962C8B-B14F-4D97-AF65-F5344CB8AC3E}">
        <p14:creationId xmlns:p14="http://schemas.microsoft.com/office/powerpoint/2010/main" val="138384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ECECF1"/>
                </a:solidFill>
                <a:effectLst/>
                <a:latin typeface="Söhne"/>
              </a:rPr>
              <a:t>训练集包括</a:t>
            </a:r>
            <a:r>
              <a:rPr lang="en-US" altLang="zh-CN" b="0" i="0" dirty="0">
                <a:solidFill>
                  <a:srgbClr val="ECECF1"/>
                </a:solidFill>
                <a:effectLst/>
                <a:latin typeface="Söhne"/>
              </a:rPr>
              <a:t>1554</a:t>
            </a:r>
            <a:r>
              <a:rPr lang="zh-CN" altLang="en-US" b="0" i="0" dirty="0">
                <a:solidFill>
                  <a:srgbClr val="ECECF1"/>
                </a:solidFill>
                <a:effectLst/>
                <a:latin typeface="Söhne"/>
              </a:rPr>
              <a:t>个</a:t>
            </a:r>
            <a:r>
              <a:rPr lang="en" altLang="zh-CN" b="0" i="0" dirty="0">
                <a:solidFill>
                  <a:srgbClr val="ECECF1"/>
                </a:solidFill>
                <a:effectLst/>
                <a:latin typeface="Söhne"/>
              </a:rPr>
              <a:t>AMP</a:t>
            </a:r>
            <a:r>
              <a:rPr lang="zh-CN" altLang="en-US" b="0" i="0" dirty="0">
                <a:solidFill>
                  <a:srgbClr val="ECECF1"/>
                </a:solidFill>
                <a:effectLst/>
                <a:latin typeface="Söhne"/>
              </a:rPr>
              <a:t>序列，这些序列来自三个公开的数据库：</a:t>
            </a:r>
            <a:r>
              <a:rPr lang="en" altLang="zh-CN" b="0" i="0" dirty="0">
                <a:solidFill>
                  <a:srgbClr val="ECECF1"/>
                </a:solidFill>
                <a:effectLst/>
                <a:latin typeface="Söhne"/>
              </a:rPr>
              <a:t>Anuran</a:t>
            </a:r>
            <a:r>
              <a:rPr lang="zh-CN" altLang="en-US" b="0" i="0" dirty="0">
                <a:solidFill>
                  <a:srgbClr val="ECECF1"/>
                </a:solidFill>
                <a:effectLst/>
                <a:latin typeface="Söhne"/>
              </a:rPr>
              <a:t>防御肽数据库（</a:t>
            </a:r>
            <a:r>
              <a:rPr lang="en" altLang="zh-CN" b="0" i="0" dirty="0">
                <a:solidFill>
                  <a:srgbClr val="ECECF1"/>
                </a:solidFill>
                <a:effectLst/>
                <a:latin typeface="Söhne"/>
              </a:rPr>
              <a:t>DADP</a:t>
            </a:r>
            <a:r>
              <a:rPr lang="zh-CN" altLang="en" b="0" i="0" dirty="0">
                <a:solidFill>
                  <a:srgbClr val="ECECF1"/>
                </a:solidFill>
                <a:effectLst/>
                <a:latin typeface="Söhne"/>
              </a:rPr>
              <a:t>）</a:t>
            </a:r>
            <a:r>
              <a:rPr lang="en" altLang="zh-CN" b="0" i="0" dirty="0">
                <a:solidFill>
                  <a:srgbClr val="ECECF1"/>
                </a:solidFill>
                <a:effectLst/>
                <a:latin typeface="Söhne"/>
              </a:rPr>
              <a:t>38</a:t>
            </a:r>
            <a:r>
              <a:rPr lang="zh-CN" altLang="en" b="0" i="0" dirty="0">
                <a:solidFill>
                  <a:srgbClr val="ECECF1"/>
                </a:solidFill>
                <a:effectLst/>
                <a:latin typeface="Söhne"/>
              </a:rPr>
              <a:t>，</a:t>
            </a:r>
            <a:r>
              <a:rPr lang="zh-CN" altLang="en-US" b="0" i="0" dirty="0">
                <a:solidFill>
                  <a:srgbClr val="ECECF1"/>
                </a:solidFill>
                <a:effectLst/>
                <a:latin typeface="Söhne"/>
              </a:rPr>
              <a:t>抗菌肽数据库（</a:t>
            </a:r>
            <a:r>
              <a:rPr lang="en" altLang="zh-CN" b="0" i="0" dirty="0">
                <a:solidFill>
                  <a:srgbClr val="ECECF1"/>
                </a:solidFill>
                <a:effectLst/>
                <a:latin typeface="Söhne"/>
              </a:rPr>
              <a:t>APD</a:t>
            </a:r>
            <a:r>
              <a:rPr lang="zh-CN" altLang="en" b="0" i="0" dirty="0">
                <a:solidFill>
                  <a:srgbClr val="ECECF1"/>
                </a:solidFill>
                <a:effectLst/>
                <a:latin typeface="Söhne"/>
              </a:rPr>
              <a:t>）</a:t>
            </a:r>
            <a:r>
              <a:rPr lang="en" altLang="zh-CN" b="0" i="0" dirty="0">
                <a:solidFill>
                  <a:srgbClr val="ECECF1"/>
                </a:solidFill>
                <a:effectLst/>
                <a:latin typeface="Söhne"/>
              </a:rPr>
              <a:t>39</a:t>
            </a:r>
            <a:r>
              <a:rPr lang="zh-CN" altLang="en-US" b="0" i="0" dirty="0">
                <a:solidFill>
                  <a:srgbClr val="ECECF1"/>
                </a:solidFill>
                <a:effectLst/>
                <a:latin typeface="Söhne"/>
              </a:rPr>
              <a:t>和抗菌肽数据库（</a:t>
            </a:r>
            <a:r>
              <a:rPr lang="en" altLang="zh-CN" b="0" i="0" dirty="0">
                <a:solidFill>
                  <a:srgbClr val="ECECF1"/>
                </a:solidFill>
                <a:effectLst/>
                <a:latin typeface="Söhne"/>
              </a:rPr>
              <a:t>ADAM</a:t>
            </a:r>
            <a:r>
              <a:rPr lang="zh-CN" altLang="en" b="0" i="0" dirty="0">
                <a:solidFill>
                  <a:srgbClr val="ECECF1"/>
                </a:solidFill>
                <a:effectLst/>
                <a:latin typeface="Söhne"/>
              </a:rPr>
              <a:t>）</a:t>
            </a:r>
            <a:r>
              <a:rPr lang="en" altLang="zh-CN" b="0" i="0" dirty="0">
                <a:solidFill>
                  <a:srgbClr val="ECECF1"/>
                </a:solidFill>
                <a:effectLst/>
                <a:latin typeface="Söhne"/>
              </a:rPr>
              <a:t>40</a:t>
            </a:r>
            <a:r>
              <a:rPr lang="zh-CN" altLang="en" b="0" i="0" dirty="0">
                <a:solidFill>
                  <a:srgbClr val="ECECF1"/>
                </a:solidFill>
                <a:effectLst/>
                <a:latin typeface="Söhne"/>
              </a:rPr>
              <a:t>。</a:t>
            </a:r>
            <a:r>
              <a:rPr lang="zh-CN" altLang="en-US" b="0" i="0" dirty="0">
                <a:solidFill>
                  <a:srgbClr val="ECECF1"/>
                </a:solidFill>
                <a:effectLst/>
                <a:latin typeface="Söhne"/>
              </a:rPr>
              <a:t>数据集中的每个</a:t>
            </a:r>
            <a:r>
              <a:rPr lang="en" altLang="zh-CN" b="0" i="0" dirty="0">
                <a:solidFill>
                  <a:srgbClr val="ECECF1"/>
                </a:solidFill>
                <a:effectLst/>
                <a:latin typeface="Söhne"/>
              </a:rPr>
              <a:t>AMP</a:t>
            </a:r>
            <a:r>
              <a:rPr lang="zh-CN" altLang="en-US" b="0" i="0" dirty="0">
                <a:solidFill>
                  <a:srgbClr val="ECECF1"/>
                </a:solidFill>
                <a:effectLst/>
                <a:latin typeface="Söhne"/>
              </a:rPr>
              <a:t>序列由约</a:t>
            </a:r>
            <a:r>
              <a:rPr lang="en-US" altLang="zh-CN" b="0" i="0" dirty="0">
                <a:solidFill>
                  <a:srgbClr val="ECECF1"/>
                </a:solidFill>
                <a:effectLst/>
                <a:latin typeface="Söhne"/>
              </a:rPr>
              <a:t>7-48</a:t>
            </a:r>
            <a:r>
              <a:rPr lang="zh-CN" altLang="en-US" b="0" i="0" dirty="0">
                <a:solidFill>
                  <a:srgbClr val="ECECF1"/>
                </a:solidFill>
                <a:effectLst/>
                <a:latin typeface="Söhne"/>
              </a:rPr>
              <a:t>个氨基酸残基组成。所有数据都经过预处理，即在每个序列的末尾放置一个结束符。结束符用于表示序列的结束位置。</a:t>
            </a:r>
            <a:endParaRPr lang="en-US" altLang="zh-CN" b="0" i="0" dirty="0">
              <a:solidFill>
                <a:srgbClr val="ECECF1"/>
              </a:solidFill>
              <a:effectLst/>
              <a:latin typeface="Söhne"/>
            </a:endParaRPr>
          </a:p>
          <a:p>
            <a:pPr algn="l">
              <a:buFont typeface="+mj-lt"/>
              <a:buAutoNum type="arabicPeriod"/>
            </a:pPr>
            <a:endParaRPr kumimoji="1" lang="en-US" altLang="zh-CN" b="0" i="0" dirty="0">
              <a:solidFill>
                <a:srgbClr val="ECECF1"/>
              </a:solidFill>
              <a:effectLst/>
              <a:latin typeface="Söhne"/>
            </a:endParaRPr>
          </a:p>
          <a:p>
            <a:pPr algn="l">
              <a:buFont typeface="+mj-lt"/>
              <a:buAutoNum type="arabicPeriod"/>
            </a:pPr>
            <a:r>
              <a:rPr kumimoji="1" lang="zh-CN" altLang="en-US" dirty="0"/>
              <a:t>我们提出了一种基于渐进 </a:t>
            </a:r>
            <a:r>
              <a:rPr kumimoji="1" lang="en" altLang="zh-CN" dirty="0" err="1"/>
              <a:t>TiOx</a:t>
            </a:r>
            <a:r>
              <a:rPr kumimoji="1" lang="en" altLang="zh-CN" dirty="0"/>
              <a:t> </a:t>
            </a:r>
            <a:r>
              <a:rPr kumimoji="1" lang="zh-CN" altLang="en-US" dirty="0"/>
              <a:t>忆阻器的神经忆阻计算系统，以生成新的、潜在的 </a:t>
            </a:r>
            <a:r>
              <a:rPr kumimoji="1" lang="en" altLang="zh-CN" dirty="0"/>
              <a:t>AMP </a:t>
            </a:r>
            <a:r>
              <a:rPr kumimoji="1" lang="zh-CN" altLang="en-US" dirty="0"/>
              <a:t>序列。</a:t>
            </a:r>
          </a:p>
          <a:p>
            <a:pPr algn="l">
              <a:buFont typeface="+mj-lt"/>
              <a:buAutoNum type="arabicPeriod"/>
            </a:pPr>
            <a:endParaRPr kumimoji="1" lang="zh-CN" altLang="en-US" dirty="0"/>
          </a:p>
          <a:p>
            <a:pPr algn="l">
              <a:buFont typeface="+mj-lt"/>
              <a:buAutoNum type="arabicPeriod"/>
            </a:pPr>
            <a:r>
              <a:rPr kumimoji="1" lang="zh-CN" altLang="en-US" dirty="0"/>
              <a:t>图 </a:t>
            </a:r>
            <a:r>
              <a:rPr kumimoji="1" lang="en" altLang="zh-CN" dirty="0"/>
              <a:t>j </a:t>
            </a:r>
            <a:r>
              <a:rPr kumimoji="1" lang="zh-CN" altLang="en-US" dirty="0"/>
              <a:t>每个神经元都以相同的方式运行，没有任何明显的差异。人工神经元的低变化源于渐变 </a:t>
            </a:r>
            <a:r>
              <a:rPr kumimoji="1" lang="en" altLang="zh-CN" dirty="0" err="1"/>
              <a:t>TiOx</a:t>
            </a:r>
            <a:r>
              <a:rPr kumimoji="1" lang="en" altLang="zh-CN" dirty="0"/>
              <a:t> </a:t>
            </a:r>
            <a:r>
              <a:rPr kumimoji="1" lang="zh-CN" altLang="en-US" dirty="0"/>
              <a:t>忆阻器的可靠开关行为。</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15</a:t>
            </a:fld>
            <a:endParaRPr kumimoji="1" lang="zh-CN" altLang="en-US"/>
          </a:p>
        </p:txBody>
      </p:sp>
    </p:spTree>
    <p:extLst>
      <p:ext uri="{BB962C8B-B14F-4D97-AF65-F5344CB8AC3E}">
        <p14:creationId xmlns:p14="http://schemas.microsoft.com/office/powerpoint/2010/main" val="138095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ECECF1"/>
                </a:solidFill>
                <a:effectLst/>
                <a:latin typeface="Söhne"/>
              </a:rPr>
              <a:t>图</a:t>
            </a:r>
            <a:r>
              <a:rPr lang="en-US" altLang="zh-CN" b="0" i="0" dirty="0">
                <a:solidFill>
                  <a:srgbClr val="ECECF1"/>
                </a:solidFill>
                <a:effectLst/>
                <a:latin typeface="Söhne"/>
              </a:rPr>
              <a:t>5</a:t>
            </a:r>
            <a:r>
              <a:rPr lang="en" altLang="zh-CN" b="0" i="0" dirty="0">
                <a:solidFill>
                  <a:srgbClr val="ECECF1"/>
                </a:solidFill>
                <a:effectLst/>
                <a:latin typeface="Söhne"/>
              </a:rPr>
              <a:t>g</a:t>
            </a:r>
            <a:r>
              <a:rPr lang="zh-CN" altLang="en" b="0" i="0" dirty="0">
                <a:solidFill>
                  <a:srgbClr val="ECECF1"/>
                </a:solidFill>
                <a:effectLst/>
                <a:latin typeface="Söhne"/>
              </a:rPr>
              <a:t>、</a:t>
            </a:r>
            <a:r>
              <a:rPr lang="en" altLang="zh-CN" b="0" i="0" dirty="0">
                <a:solidFill>
                  <a:srgbClr val="ECECF1"/>
                </a:solidFill>
                <a:effectLst/>
                <a:latin typeface="Söhne"/>
              </a:rPr>
              <a:t>h</a:t>
            </a:r>
            <a:r>
              <a:rPr lang="zh-CN" altLang="en-US" b="0" i="0" dirty="0">
                <a:solidFill>
                  <a:srgbClr val="ECECF1"/>
                </a:solidFill>
                <a:effectLst/>
                <a:latin typeface="Söhne"/>
              </a:rPr>
              <a:t>显示了训练集中</a:t>
            </a:r>
            <a:r>
              <a:rPr lang="en" altLang="zh-CN" b="0" i="0" dirty="0">
                <a:solidFill>
                  <a:srgbClr val="ECECF1"/>
                </a:solidFill>
                <a:effectLst/>
                <a:latin typeface="Söhne"/>
              </a:rPr>
              <a:t>AMP</a:t>
            </a:r>
            <a:r>
              <a:rPr lang="zh-CN" altLang="en-US" b="0" i="0" dirty="0">
                <a:solidFill>
                  <a:srgbClr val="ECECF1"/>
                </a:solidFill>
                <a:effectLst/>
                <a:latin typeface="Söhne"/>
              </a:rPr>
              <a:t>序列和具有最高</a:t>
            </a:r>
            <a:r>
              <a:rPr lang="en" altLang="zh-CN" b="0" i="0" dirty="0">
                <a:solidFill>
                  <a:srgbClr val="ECECF1"/>
                </a:solidFill>
                <a:effectLst/>
                <a:latin typeface="Söhne"/>
              </a:rPr>
              <a:t>AMP</a:t>
            </a:r>
            <a:r>
              <a:rPr lang="zh-CN" altLang="en-US" b="0" i="0" dirty="0">
                <a:solidFill>
                  <a:srgbClr val="ECECF1"/>
                </a:solidFill>
                <a:effectLst/>
                <a:latin typeface="Söhne"/>
              </a:rPr>
              <a:t>概率的生成序列的</a:t>
            </a:r>
            <a:r>
              <a:rPr lang="en-US" altLang="zh-CN" b="0" i="0" dirty="0">
                <a:solidFill>
                  <a:srgbClr val="ECECF1"/>
                </a:solidFill>
                <a:effectLst/>
                <a:latin typeface="Söhne"/>
              </a:rPr>
              <a:t>3</a:t>
            </a:r>
            <a:r>
              <a:rPr lang="en" altLang="zh-CN" b="0" i="0" dirty="0">
                <a:solidFill>
                  <a:srgbClr val="ECECF1"/>
                </a:solidFill>
                <a:effectLst/>
                <a:latin typeface="Söhne"/>
              </a:rPr>
              <a:t>D</a:t>
            </a:r>
            <a:r>
              <a:rPr lang="zh-CN" altLang="en-US" b="0" i="0" dirty="0">
                <a:solidFill>
                  <a:srgbClr val="ECECF1"/>
                </a:solidFill>
                <a:effectLst/>
                <a:latin typeface="Söhne"/>
              </a:rPr>
              <a:t>肽结构</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16</a:t>
            </a:fld>
            <a:endParaRPr kumimoji="1" lang="zh-CN" altLang="en-US"/>
          </a:p>
        </p:txBody>
      </p:sp>
    </p:spTree>
    <p:extLst>
      <p:ext uri="{BB962C8B-B14F-4D97-AF65-F5344CB8AC3E}">
        <p14:creationId xmlns:p14="http://schemas.microsoft.com/office/powerpoint/2010/main" val="2350985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zh-CN" altLang="en-US" dirty="0"/>
              <a:t>每个忆阻器器件的输出被映射到读出函数的每个节点，读出函数根据读出函数输出与目标数据之间的误差通过反向传播方法训练其权重。</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17</a:t>
            </a:fld>
            <a:endParaRPr kumimoji="1" lang="zh-CN" altLang="en-US"/>
          </a:p>
        </p:txBody>
      </p:sp>
    </p:spTree>
    <p:extLst>
      <p:ext uri="{BB962C8B-B14F-4D97-AF65-F5344CB8AC3E}">
        <p14:creationId xmlns:p14="http://schemas.microsoft.com/office/powerpoint/2010/main" val="87040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zh-CN" altLang="en-US" dirty="0"/>
              <a:t>根据读出函数的输出与目标“</a:t>
            </a:r>
            <a:r>
              <a:rPr kumimoji="1" lang="en" altLang="zh-CN" dirty="0"/>
              <a:t>I”</a:t>
            </a:r>
            <a:r>
              <a:rPr kumimoji="1" lang="zh-CN" altLang="en" dirty="0"/>
              <a:t>（</a:t>
            </a:r>
            <a:r>
              <a:rPr kumimoji="1" lang="zh-CN" altLang="en-US" dirty="0"/>
              <a:t>输入“</a:t>
            </a:r>
            <a:r>
              <a:rPr kumimoji="1" lang="en" altLang="zh-CN" dirty="0"/>
              <a:t>G”</a:t>
            </a:r>
            <a:r>
              <a:rPr kumimoji="1" lang="zh-CN" altLang="en-US" dirty="0"/>
              <a:t>的下一个输入）之间的误差，读出函数训练其权重。</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18</a:t>
            </a:fld>
            <a:endParaRPr kumimoji="1" lang="zh-CN" altLang="en-US"/>
          </a:p>
        </p:txBody>
      </p:sp>
    </p:spTree>
    <p:extLst>
      <p:ext uri="{BB962C8B-B14F-4D97-AF65-F5344CB8AC3E}">
        <p14:creationId xmlns:p14="http://schemas.microsoft.com/office/powerpoint/2010/main" val="183722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ECECF1"/>
                </a:solidFill>
                <a:effectLst/>
                <a:latin typeface="Söhne"/>
              </a:rPr>
              <a:t>整个系统的可训练参数数量为</a:t>
            </a:r>
            <a:r>
              <a:rPr lang="en-US" altLang="zh-CN" b="0" i="0" dirty="0">
                <a:solidFill>
                  <a:srgbClr val="ECECF1"/>
                </a:solidFill>
                <a:effectLst/>
                <a:latin typeface="Söhne"/>
              </a:rPr>
              <a:t>50,520</a:t>
            </a:r>
            <a:r>
              <a:rPr lang="zh-CN" altLang="en-US" b="0" i="0" dirty="0">
                <a:solidFill>
                  <a:srgbClr val="ECECF1"/>
                </a:solidFill>
                <a:effectLst/>
                <a:latin typeface="Söhne"/>
              </a:rPr>
              <a:t>，分别适用于单一和混合</a:t>
            </a:r>
            <a:r>
              <a:rPr lang="en" altLang="zh-CN" b="0" i="0" dirty="0">
                <a:solidFill>
                  <a:srgbClr val="ECECF1"/>
                </a:solidFill>
                <a:effectLst/>
                <a:latin typeface="Söhne"/>
              </a:rPr>
              <a:t>W/I</a:t>
            </a:r>
            <a:r>
              <a:rPr lang="zh-CN" altLang="en-US" b="0" i="0" dirty="0">
                <a:solidFill>
                  <a:srgbClr val="ECECF1"/>
                </a:solidFill>
                <a:effectLst/>
                <a:latin typeface="Söhne"/>
              </a:rPr>
              <a:t>比率情况。第一和第二层具有修正线性单元（</a:t>
            </a:r>
            <a:r>
              <a:rPr lang="en" altLang="zh-CN" b="0" i="0" dirty="0" err="1">
                <a:solidFill>
                  <a:srgbClr val="ECECF1"/>
                </a:solidFill>
                <a:effectLst/>
                <a:latin typeface="Söhne"/>
              </a:rPr>
              <a:t>ReLU</a:t>
            </a:r>
            <a:r>
              <a:rPr lang="zh-CN" altLang="en" b="0" i="0" dirty="0">
                <a:solidFill>
                  <a:srgbClr val="ECECF1"/>
                </a:solidFill>
                <a:effectLst/>
                <a:latin typeface="Söhne"/>
              </a:rPr>
              <a:t>）</a:t>
            </a:r>
            <a:r>
              <a:rPr lang="zh-CN" altLang="en-US" b="0" i="0" dirty="0">
                <a:solidFill>
                  <a:srgbClr val="ECECF1"/>
                </a:solidFill>
                <a:effectLst/>
                <a:latin typeface="Söhne"/>
              </a:rPr>
              <a:t>作为激活函数，以实现快速高效的学习，第三层具有</a:t>
            </a:r>
            <a:r>
              <a:rPr lang="en" altLang="zh-CN" b="0" i="0" dirty="0" err="1">
                <a:solidFill>
                  <a:srgbClr val="ECECF1"/>
                </a:solidFill>
                <a:effectLst/>
                <a:latin typeface="Söhne"/>
              </a:rPr>
              <a:t>softmax</a:t>
            </a:r>
            <a:r>
              <a:rPr lang="zh-CN" altLang="en" b="0" i="0" dirty="0">
                <a:solidFill>
                  <a:srgbClr val="ECECF1"/>
                </a:solidFill>
                <a:effectLst/>
                <a:latin typeface="Söhne"/>
              </a:rPr>
              <a:t>，</a:t>
            </a:r>
            <a:r>
              <a:rPr lang="zh-CN" altLang="en-US" b="0" i="0" dirty="0">
                <a:solidFill>
                  <a:srgbClr val="ECECF1"/>
                </a:solidFill>
                <a:effectLst/>
                <a:latin typeface="Söhne"/>
              </a:rPr>
              <a:t>以使输出值呈现概率形式。系统根据读出功能的输出选择下一个元素（见补充图</a:t>
            </a:r>
            <a:r>
              <a:rPr lang="en-US" altLang="zh-CN" b="0" i="0" dirty="0">
                <a:solidFill>
                  <a:srgbClr val="ECECF1"/>
                </a:solidFill>
                <a:effectLst/>
                <a:latin typeface="Söhne"/>
              </a:rPr>
              <a:t>25</a:t>
            </a:r>
            <a:r>
              <a:rPr lang="zh-CN" altLang="en-US" b="0" i="0" dirty="0">
                <a:solidFill>
                  <a:srgbClr val="ECECF1"/>
                </a:solidFill>
                <a:effectLst/>
                <a:latin typeface="Söhne"/>
              </a:rPr>
              <a:t>）。然后，基于相应目标“</a:t>
            </a:r>
            <a:r>
              <a:rPr lang="en" altLang="zh-CN" b="0" i="0" dirty="0">
                <a:solidFill>
                  <a:srgbClr val="ECECF1"/>
                </a:solidFill>
                <a:effectLst/>
                <a:latin typeface="Söhne"/>
              </a:rPr>
              <a:t>A”</a:t>
            </a:r>
            <a:r>
              <a:rPr lang="zh-CN" altLang="en-US" b="0" i="0" dirty="0">
                <a:solidFill>
                  <a:srgbClr val="ECECF1"/>
                </a:solidFill>
                <a:effectLst/>
                <a:latin typeface="Söhne"/>
              </a:rPr>
              <a:t>和读出功能输出之间的误差，通过使用简单的机器学习算法（对数回归）来训练读出功能的权重。使用</a:t>
            </a:r>
            <a:r>
              <a:rPr lang="en" altLang="zh-CN" b="0" i="0" dirty="0">
                <a:solidFill>
                  <a:srgbClr val="ECECF1"/>
                </a:solidFill>
                <a:effectLst/>
                <a:latin typeface="Söhne"/>
              </a:rPr>
              <a:t>Python</a:t>
            </a:r>
            <a:r>
              <a:rPr lang="zh-CN" altLang="en-US" b="0" i="0" dirty="0">
                <a:solidFill>
                  <a:srgbClr val="ECECF1"/>
                </a:solidFill>
                <a:effectLst/>
                <a:latin typeface="Söhne"/>
              </a:rPr>
              <a:t>工具包</a:t>
            </a:r>
            <a:r>
              <a:rPr lang="en" altLang="zh-CN" b="0" i="0" dirty="0" err="1">
                <a:solidFill>
                  <a:srgbClr val="ECECF1"/>
                </a:solidFill>
                <a:effectLst/>
                <a:latin typeface="Söhne"/>
              </a:rPr>
              <a:t>Keras</a:t>
            </a:r>
            <a:r>
              <a:rPr lang="zh-CN" altLang="en-US" b="0" i="0" dirty="0">
                <a:solidFill>
                  <a:srgbClr val="ECECF1"/>
                </a:solidFill>
                <a:effectLst/>
                <a:latin typeface="Söhne"/>
              </a:rPr>
              <a:t>访问</a:t>
            </a:r>
            <a:r>
              <a:rPr lang="en" altLang="zh-CN" b="0" i="0" dirty="0">
                <a:solidFill>
                  <a:srgbClr val="ECECF1"/>
                </a:solidFill>
                <a:effectLst/>
                <a:latin typeface="Söhne"/>
              </a:rPr>
              <a:t>TensorFlow</a:t>
            </a:r>
            <a:r>
              <a:rPr lang="zh-CN" altLang="en" b="0" i="0" dirty="0">
                <a:solidFill>
                  <a:srgbClr val="ECECF1"/>
                </a:solidFill>
                <a:effectLst/>
                <a:latin typeface="Söhne"/>
              </a:rPr>
              <a:t>。</a:t>
            </a:r>
            <a:r>
              <a:rPr lang="zh-CN" altLang="en-US" b="0" i="0" dirty="0">
                <a:solidFill>
                  <a:srgbClr val="ECECF1"/>
                </a:solidFill>
                <a:effectLst/>
                <a:latin typeface="Söhne"/>
              </a:rPr>
              <a:t>同一过程（将输入馈送到电阻存储器交叉阵列，将电阻存储器输出馈送到读出功能，选择下一个输出，并根据误差训练权重）重复进行，直到完成序列的训练。当结束光标成为相应目标时，训练序列完成，因为结束光标没有相应的目标。然后，将电阻存储器重置为初始状态。对于每个</a:t>
            </a:r>
            <a:r>
              <a:rPr lang="en-US" altLang="zh-CN" b="0" i="0" dirty="0">
                <a:solidFill>
                  <a:srgbClr val="ECECF1"/>
                </a:solidFill>
                <a:effectLst/>
                <a:latin typeface="Söhne"/>
              </a:rPr>
              <a:t>1554</a:t>
            </a:r>
            <a:r>
              <a:rPr lang="zh-CN" altLang="en-US" b="0" i="0" dirty="0">
                <a:solidFill>
                  <a:srgbClr val="ECECF1"/>
                </a:solidFill>
                <a:effectLst/>
                <a:latin typeface="Söhne"/>
              </a:rPr>
              <a:t>个序列，整个过程都是如此。在整个训练数据上迭代</a:t>
            </a:r>
            <a:r>
              <a:rPr lang="en-US" altLang="zh-CN" b="0" i="0" dirty="0">
                <a:solidFill>
                  <a:srgbClr val="ECECF1"/>
                </a:solidFill>
                <a:effectLst/>
                <a:latin typeface="Söhne"/>
              </a:rPr>
              <a:t>50</a:t>
            </a:r>
            <a:r>
              <a:rPr lang="zh-CN" altLang="en-US" b="0" i="0" dirty="0">
                <a:solidFill>
                  <a:srgbClr val="ECECF1"/>
                </a:solidFill>
                <a:effectLst/>
                <a:latin typeface="Söhne"/>
              </a:rPr>
              <a:t>次（</a:t>
            </a:r>
            <a:r>
              <a:rPr lang="en-US" altLang="zh-CN" b="0" i="0" dirty="0">
                <a:solidFill>
                  <a:srgbClr val="ECECF1"/>
                </a:solidFill>
                <a:effectLst/>
                <a:latin typeface="Söhne"/>
              </a:rPr>
              <a:t>50</a:t>
            </a:r>
            <a:r>
              <a:rPr lang="zh-CN" altLang="en-US" b="0" i="0" dirty="0">
                <a:solidFill>
                  <a:srgbClr val="ECECF1"/>
                </a:solidFill>
                <a:effectLst/>
                <a:latin typeface="Söhne"/>
              </a:rPr>
              <a:t>个时代）后，训练阶段结束，生成阶段开始。 </a:t>
            </a:r>
            <a:r>
              <a:rPr lang="en" altLang="zh-CN" b="0" i="0" dirty="0">
                <a:solidFill>
                  <a:srgbClr val="ECECF1"/>
                </a:solidFill>
                <a:effectLst/>
                <a:latin typeface="Söhne"/>
              </a:rPr>
              <a:t>AMP</a:t>
            </a:r>
            <a:r>
              <a:rPr lang="zh-CN" altLang="en-US" b="0" i="0" dirty="0">
                <a:solidFill>
                  <a:srgbClr val="ECECF1"/>
                </a:solidFill>
                <a:effectLst/>
                <a:latin typeface="Söhne"/>
              </a:rPr>
              <a:t>序列的生成是通过将第一个氨基酸（种子）放入电阻存储器交叉阵列中开始的（见补充图</a:t>
            </a:r>
            <a:r>
              <a:rPr lang="en-US" altLang="zh-CN" b="0" i="0" dirty="0">
                <a:solidFill>
                  <a:srgbClr val="ECECF1"/>
                </a:solidFill>
                <a:effectLst/>
                <a:latin typeface="Söhne"/>
              </a:rPr>
              <a:t>26</a:t>
            </a:r>
            <a:r>
              <a:rPr lang="zh-CN" altLang="en-US" b="0" i="0" dirty="0">
                <a:solidFill>
                  <a:srgbClr val="ECECF1"/>
                </a:solidFill>
                <a:effectLst/>
                <a:latin typeface="Söhne"/>
              </a:rPr>
              <a:t>）。为方便起见，我们使用了训练数据中每个</a:t>
            </a:r>
            <a:r>
              <a:rPr lang="en" altLang="zh-CN" b="0" i="0" dirty="0">
                <a:solidFill>
                  <a:srgbClr val="ECECF1"/>
                </a:solidFill>
                <a:effectLst/>
                <a:latin typeface="Söhne"/>
              </a:rPr>
              <a:t>AMP</a:t>
            </a:r>
            <a:r>
              <a:rPr lang="zh-CN" altLang="en-US" b="0" i="0" dirty="0">
                <a:solidFill>
                  <a:srgbClr val="ECECF1"/>
                </a:solidFill>
                <a:effectLst/>
                <a:latin typeface="Söhne"/>
              </a:rPr>
              <a:t>的第一个氨基酸作为种子。系统预测了种子的下一个氨基酸，所选的氨基酸成为生成序列的第二个氨基酸元素。由于</a:t>
            </a:r>
            <a:r>
              <a:rPr lang="en" altLang="zh-CN" b="0" i="0" dirty="0" err="1">
                <a:solidFill>
                  <a:srgbClr val="ECECF1"/>
                </a:solidFill>
                <a:effectLst/>
                <a:latin typeface="Söhne"/>
              </a:rPr>
              <a:t>softmax</a:t>
            </a:r>
            <a:r>
              <a:rPr lang="zh-CN" altLang="en-US" b="0" i="0" dirty="0">
                <a:solidFill>
                  <a:srgbClr val="ECECF1"/>
                </a:solidFill>
                <a:effectLst/>
                <a:latin typeface="Söhne"/>
              </a:rPr>
              <a:t>激活函数，读出功能输出值的总和为</a:t>
            </a:r>
            <a:r>
              <a:rPr lang="en-US" altLang="zh-CN" b="0" i="0" dirty="0">
                <a:solidFill>
                  <a:srgbClr val="ECECF1"/>
                </a:solidFill>
                <a:effectLst/>
                <a:latin typeface="Söhne"/>
              </a:rPr>
              <a:t>1</a:t>
            </a:r>
            <a:r>
              <a:rPr lang="zh-CN" altLang="en-US" b="0" i="0" dirty="0">
                <a:solidFill>
                  <a:srgbClr val="ECECF1"/>
                </a:solidFill>
                <a:effectLst/>
                <a:latin typeface="Söhne"/>
              </a:rPr>
              <a:t>。因此，为了使生成的序列具有变化，根据读出功能输出值的概率分布选择了下一个预测的氨基酸。然后，所选的氨基酸被馈送到电阻存储器交叉阵列中作为输入，这些过程重复进行，直到选择了结束光标。如果生成的序列已经存在于训练数据中，则从生成集中删除该序列。</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19</a:t>
            </a:fld>
            <a:endParaRPr kumimoji="1" lang="zh-CN" altLang="en-US"/>
          </a:p>
        </p:txBody>
      </p:sp>
    </p:spTree>
    <p:extLst>
      <p:ext uri="{BB962C8B-B14F-4D97-AF65-F5344CB8AC3E}">
        <p14:creationId xmlns:p14="http://schemas.microsoft.com/office/powerpoint/2010/main" val="328639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ECECF1"/>
                </a:solidFill>
                <a:effectLst/>
                <a:latin typeface="Söhne"/>
              </a:rPr>
              <a:t>摘要 </a:t>
            </a:r>
            <a:r>
              <a:rPr lang="en-US" altLang="zh-CN" b="0" i="0" dirty="0">
                <a:solidFill>
                  <a:srgbClr val="ECECF1"/>
                </a:solidFill>
                <a:effectLst/>
                <a:latin typeface="Söhne"/>
              </a:rPr>
              <a:t>| </a:t>
            </a:r>
            <a:r>
              <a:rPr lang="zh-CN" altLang="en-US" b="0" i="0" dirty="0">
                <a:solidFill>
                  <a:srgbClr val="ECECF1"/>
                </a:solidFill>
                <a:effectLst/>
                <a:latin typeface="Söhne"/>
              </a:rPr>
              <a:t>当前，电子器件和材料的研究受到晶体管缩小速度减缓和计算需求呈指数增长的双重驱动，这使得现有数字计算日益受到容量和功耗的限制。一种有前途的替代方法是基于内在器件动力学进行计算，使得每个器件在功能上取代复杂的数字电路，实现自适应的“复杂计算”。记忆电阻器是一类通过其内部电物理过程自然体现高阶动力学的器件。在本综述中，我们讨论了新型材料特性如何实现复杂动力学，并在记忆电阻器器件和系统中定义了不同阶次的复杂性。器件级别的这些固有复杂动力学使得新的计算架构成为可能，例如受大脑启发的神经形态系统，其既具有高能效又具有高计算容量。</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20</a:t>
            </a:fld>
            <a:endParaRPr kumimoji="1" lang="zh-CN" altLang="en-US"/>
          </a:p>
        </p:txBody>
      </p:sp>
    </p:spTree>
    <p:extLst>
      <p:ext uri="{BB962C8B-B14F-4D97-AF65-F5344CB8AC3E}">
        <p14:creationId xmlns:p14="http://schemas.microsoft.com/office/powerpoint/2010/main" val="289520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1D5DB"/>
                </a:solidFill>
                <a:effectLst/>
                <a:latin typeface="Söhne"/>
              </a:rPr>
              <a:t>开发一种在忆阻器阵列上高效实现</a:t>
            </a:r>
            <a:r>
              <a:rPr lang="en" altLang="zh-CN" b="0" i="0" dirty="0">
                <a:solidFill>
                  <a:srgbClr val="D1D5DB"/>
                </a:solidFill>
                <a:effectLst/>
                <a:latin typeface="Söhne"/>
              </a:rPr>
              <a:t>DFT</a:t>
            </a:r>
            <a:r>
              <a:rPr lang="zh-CN" altLang="en-US" b="0" i="0" dirty="0">
                <a:solidFill>
                  <a:srgbClr val="D1D5DB"/>
                </a:solidFill>
                <a:effectLst/>
                <a:latin typeface="Söhne"/>
              </a:rPr>
              <a:t>等信号处理算法的新方案。在这项工作中，我们提出并展示了一种忆阻图像重建器（</a:t>
            </a:r>
            <a:r>
              <a:rPr lang="en" altLang="zh-CN" b="0" i="0" dirty="0">
                <a:solidFill>
                  <a:srgbClr val="D1D5DB"/>
                </a:solidFill>
                <a:effectLst/>
                <a:latin typeface="Söhne"/>
              </a:rPr>
              <a:t>MIR</a:t>
            </a:r>
            <a:r>
              <a:rPr lang="zh-CN" altLang="en" b="0" i="0" dirty="0">
                <a:solidFill>
                  <a:srgbClr val="D1D5DB"/>
                </a:solidFill>
                <a:effectLst/>
                <a:latin typeface="Söhne"/>
              </a:rPr>
              <a:t>），</a:t>
            </a:r>
            <a:r>
              <a:rPr lang="zh-CN" altLang="en-US" b="0" i="0" dirty="0">
                <a:solidFill>
                  <a:srgbClr val="D1D5DB"/>
                </a:solidFill>
                <a:effectLst/>
                <a:latin typeface="Söhne"/>
              </a:rPr>
              <a:t>其核心是忆阻</a:t>
            </a:r>
            <a:r>
              <a:rPr lang="en" altLang="zh-CN" b="0" i="0" dirty="0">
                <a:solidFill>
                  <a:srgbClr val="D1D5DB"/>
                </a:solidFill>
                <a:effectLst/>
                <a:latin typeface="Söhne"/>
              </a:rPr>
              <a:t>DFT</a:t>
            </a:r>
            <a:r>
              <a:rPr lang="zh-CN" altLang="en" b="0" i="0" dirty="0">
                <a:solidFill>
                  <a:srgbClr val="D1D5DB"/>
                </a:solidFill>
                <a:effectLst/>
                <a:latin typeface="Söhne"/>
              </a:rPr>
              <a:t>。</a:t>
            </a:r>
            <a:r>
              <a:rPr lang="zh-CN" altLang="en-US" b="0" i="0" dirty="0">
                <a:solidFill>
                  <a:srgbClr val="D1D5DB"/>
                </a:solidFill>
                <a:effectLst/>
                <a:latin typeface="Söhne"/>
              </a:rPr>
              <a:t>为了在忆阻器阵列上高效实现</a:t>
            </a:r>
            <a:r>
              <a:rPr lang="en" altLang="zh-CN" b="0" i="0" dirty="0">
                <a:solidFill>
                  <a:srgbClr val="D1D5DB"/>
                </a:solidFill>
                <a:effectLst/>
                <a:latin typeface="Söhne"/>
              </a:rPr>
              <a:t>DFT</a:t>
            </a:r>
            <a:r>
              <a:rPr lang="zh-CN" altLang="en" b="0" i="0" dirty="0">
                <a:solidFill>
                  <a:srgbClr val="D1D5DB"/>
                </a:solidFill>
                <a:effectLst/>
                <a:latin typeface="Söhne"/>
              </a:rPr>
              <a:t>，</a:t>
            </a:r>
            <a:r>
              <a:rPr lang="zh-CN" altLang="en-US" b="0" i="0" dirty="0">
                <a:solidFill>
                  <a:srgbClr val="D1D5DB"/>
                </a:solidFill>
                <a:effectLst/>
                <a:latin typeface="Söhne"/>
              </a:rPr>
              <a:t>我们开发了两种策略，准模拟映射（</a:t>
            </a:r>
            <a:r>
              <a:rPr lang="en" altLang="zh-CN" b="0" i="0" dirty="0">
                <a:solidFill>
                  <a:srgbClr val="D1D5DB"/>
                </a:solidFill>
                <a:effectLst/>
                <a:latin typeface="Söhne"/>
              </a:rPr>
              <a:t>QAM</a:t>
            </a:r>
            <a:r>
              <a:rPr lang="zh-CN" altLang="en" b="0" i="0" dirty="0">
                <a:solidFill>
                  <a:srgbClr val="D1D5DB"/>
                </a:solidFill>
                <a:effectLst/>
                <a:latin typeface="Söhne"/>
              </a:rPr>
              <a:t>）</a:t>
            </a:r>
            <a:r>
              <a:rPr lang="zh-CN" altLang="en-US" b="0" i="0" dirty="0">
                <a:solidFill>
                  <a:srgbClr val="D1D5DB"/>
                </a:solidFill>
                <a:effectLst/>
                <a:latin typeface="Söhne"/>
              </a:rPr>
              <a:t>和复杂矩阵传输（</a:t>
            </a:r>
            <a:r>
              <a:rPr lang="en" altLang="zh-CN" b="0" i="0" dirty="0">
                <a:solidFill>
                  <a:srgbClr val="D1D5DB"/>
                </a:solidFill>
                <a:effectLst/>
                <a:latin typeface="Söhne"/>
              </a:rPr>
              <a:t>CMT</a:t>
            </a:r>
            <a:r>
              <a:rPr lang="zh-CN" altLang="en" b="0" i="0" dirty="0">
                <a:solidFill>
                  <a:srgbClr val="D1D5DB"/>
                </a:solidFill>
                <a:effectLst/>
                <a:latin typeface="Söhne"/>
              </a:rPr>
              <a:t>）</a:t>
            </a:r>
            <a:r>
              <a:rPr lang="zh-CN" altLang="en-US" b="0" i="0" dirty="0">
                <a:solidFill>
                  <a:srgbClr val="D1D5DB"/>
                </a:solidFill>
                <a:effectLst/>
                <a:latin typeface="Söhne"/>
              </a:rPr>
              <a:t>方案，以分别提高映射精度和传输效率。通过</a:t>
            </a:r>
            <a:r>
              <a:rPr lang="en" altLang="zh-CN" b="0" i="0" dirty="0">
                <a:solidFill>
                  <a:srgbClr val="D1D5DB"/>
                </a:solidFill>
                <a:effectLst/>
                <a:latin typeface="Söhne"/>
              </a:rPr>
              <a:t>QAM</a:t>
            </a:r>
            <a:r>
              <a:rPr lang="zh-CN" altLang="en" b="0" i="0" dirty="0">
                <a:solidFill>
                  <a:srgbClr val="D1D5DB"/>
                </a:solidFill>
                <a:effectLst/>
                <a:latin typeface="Söhne"/>
              </a:rPr>
              <a:t>，</a:t>
            </a:r>
            <a:r>
              <a:rPr lang="zh-CN" altLang="en-US" b="0" i="0" dirty="0">
                <a:solidFill>
                  <a:srgbClr val="D1D5DB"/>
                </a:solidFill>
                <a:effectLst/>
                <a:latin typeface="Söhne"/>
              </a:rPr>
              <a:t>与传统的量化映射（</a:t>
            </a:r>
            <a:r>
              <a:rPr lang="en" altLang="zh-CN" b="0" i="0" dirty="0">
                <a:solidFill>
                  <a:srgbClr val="D1D5DB"/>
                </a:solidFill>
                <a:effectLst/>
                <a:latin typeface="Söhne"/>
              </a:rPr>
              <a:t>QM</a:t>
            </a:r>
            <a:r>
              <a:rPr lang="zh-CN" altLang="en" b="0" i="0" dirty="0">
                <a:solidFill>
                  <a:srgbClr val="D1D5DB"/>
                </a:solidFill>
                <a:effectLst/>
                <a:latin typeface="Söhne"/>
              </a:rPr>
              <a:t>）</a:t>
            </a:r>
            <a:r>
              <a:rPr lang="zh-CN" altLang="en-US" b="0" i="0" dirty="0">
                <a:solidFill>
                  <a:srgbClr val="D1D5DB"/>
                </a:solidFill>
                <a:effectLst/>
                <a:latin typeface="Söhne"/>
              </a:rPr>
              <a:t>方法相比，忆阻</a:t>
            </a:r>
            <a:r>
              <a:rPr lang="en" altLang="zh-CN" b="0" i="0" dirty="0">
                <a:solidFill>
                  <a:srgbClr val="D1D5DB"/>
                </a:solidFill>
                <a:effectLst/>
                <a:latin typeface="Söhne"/>
              </a:rPr>
              <a:t>DFT</a:t>
            </a:r>
            <a:r>
              <a:rPr lang="zh-CN" altLang="en-US" b="0" i="0" dirty="0">
                <a:solidFill>
                  <a:srgbClr val="D1D5DB"/>
                </a:solidFill>
                <a:effectLst/>
                <a:latin typeface="Söhne"/>
              </a:rPr>
              <a:t>的结果与软件计算结果更一致。通过</a:t>
            </a:r>
            <a:r>
              <a:rPr lang="en" altLang="zh-CN" b="0" i="0" dirty="0">
                <a:solidFill>
                  <a:srgbClr val="D1D5DB"/>
                </a:solidFill>
                <a:effectLst/>
                <a:latin typeface="Söhne"/>
              </a:rPr>
              <a:t>CMT</a:t>
            </a:r>
            <a:r>
              <a:rPr lang="zh-CN" altLang="en" b="0" i="0" dirty="0">
                <a:solidFill>
                  <a:srgbClr val="D1D5DB"/>
                </a:solidFill>
                <a:effectLst/>
                <a:latin typeface="Söhne"/>
              </a:rPr>
              <a:t>，</a:t>
            </a:r>
            <a:r>
              <a:rPr lang="zh-CN" altLang="en-US" b="0" i="0" dirty="0">
                <a:solidFill>
                  <a:srgbClr val="D1D5DB"/>
                </a:solidFill>
                <a:effectLst/>
                <a:latin typeface="Söhne"/>
              </a:rPr>
              <a:t>与传统的实部</a:t>
            </a:r>
            <a:r>
              <a:rPr lang="en-US" altLang="zh-CN" b="0" i="0" dirty="0">
                <a:solidFill>
                  <a:srgbClr val="D1D5DB"/>
                </a:solidFill>
                <a:effectLst/>
                <a:latin typeface="Söhne"/>
              </a:rPr>
              <a:t>-</a:t>
            </a:r>
            <a:r>
              <a:rPr lang="zh-CN" altLang="en-US" b="0" i="0" dirty="0">
                <a:solidFill>
                  <a:srgbClr val="D1D5DB"/>
                </a:solidFill>
                <a:effectLst/>
                <a:latin typeface="Söhne"/>
              </a:rPr>
              <a:t>虚部分离方案相比，忆阻</a:t>
            </a:r>
            <a:r>
              <a:rPr lang="en" altLang="zh-CN" b="0" i="0" dirty="0">
                <a:solidFill>
                  <a:srgbClr val="D1D5DB"/>
                </a:solidFill>
                <a:effectLst/>
                <a:latin typeface="Söhne"/>
              </a:rPr>
              <a:t>DFT</a:t>
            </a:r>
            <a:r>
              <a:rPr lang="zh-CN" altLang="en-US" b="0" i="0" dirty="0">
                <a:solidFill>
                  <a:srgbClr val="D1D5DB"/>
                </a:solidFill>
                <a:effectLst/>
                <a:latin typeface="Söhne"/>
              </a:rPr>
              <a:t>的外围电路开销也较小。</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a:t>
            </a:fld>
            <a:endParaRPr kumimoji="1" lang="zh-CN" altLang="en-US"/>
          </a:p>
        </p:txBody>
      </p:sp>
    </p:spTree>
    <p:extLst>
      <p:ext uri="{BB962C8B-B14F-4D97-AF65-F5344CB8AC3E}">
        <p14:creationId xmlns:p14="http://schemas.microsoft.com/office/powerpoint/2010/main" val="228573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21</a:t>
            </a:fld>
            <a:endParaRPr kumimoji="1" lang="zh-CN" altLang="en-US"/>
          </a:p>
        </p:txBody>
      </p:sp>
    </p:spTree>
    <p:extLst>
      <p:ext uri="{BB962C8B-B14F-4D97-AF65-F5344CB8AC3E}">
        <p14:creationId xmlns:p14="http://schemas.microsoft.com/office/powerpoint/2010/main" val="254986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22</a:t>
            </a:fld>
            <a:endParaRPr kumimoji="1" lang="zh-CN" altLang="en-US"/>
          </a:p>
        </p:txBody>
      </p:sp>
    </p:spTree>
    <p:extLst>
      <p:ext uri="{BB962C8B-B14F-4D97-AF65-F5344CB8AC3E}">
        <p14:creationId xmlns:p14="http://schemas.microsoft.com/office/powerpoint/2010/main" val="1871664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23</a:t>
            </a:fld>
            <a:endParaRPr kumimoji="1" lang="zh-CN" altLang="en-US"/>
          </a:p>
        </p:txBody>
      </p:sp>
    </p:spTree>
    <p:extLst>
      <p:ext uri="{BB962C8B-B14F-4D97-AF65-F5344CB8AC3E}">
        <p14:creationId xmlns:p14="http://schemas.microsoft.com/office/powerpoint/2010/main" val="2425732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24</a:t>
            </a:fld>
            <a:endParaRPr kumimoji="1" lang="zh-CN" altLang="en-US"/>
          </a:p>
        </p:txBody>
      </p:sp>
    </p:spTree>
    <p:extLst>
      <p:ext uri="{BB962C8B-B14F-4D97-AF65-F5344CB8AC3E}">
        <p14:creationId xmlns:p14="http://schemas.microsoft.com/office/powerpoint/2010/main" val="1773095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25</a:t>
            </a:fld>
            <a:endParaRPr kumimoji="1" lang="zh-CN" altLang="en-US"/>
          </a:p>
        </p:txBody>
      </p:sp>
    </p:spTree>
    <p:extLst>
      <p:ext uri="{BB962C8B-B14F-4D97-AF65-F5344CB8AC3E}">
        <p14:creationId xmlns:p14="http://schemas.microsoft.com/office/powerpoint/2010/main" val="316683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26</a:t>
            </a:fld>
            <a:endParaRPr kumimoji="1" lang="zh-CN" altLang="en-US"/>
          </a:p>
        </p:txBody>
      </p:sp>
    </p:spTree>
    <p:extLst>
      <p:ext uri="{BB962C8B-B14F-4D97-AF65-F5344CB8AC3E}">
        <p14:creationId xmlns:p14="http://schemas.microsoft.com/office/powerpoint/2010/main" val="162960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27</a:t>
            </a:fld>
            <a:endParaRPr kumimoji="1" lang="zh-CN" altLang="en-US"/>
          </a:p>
        </p:txBody>
      </p:sp>
    </p:spTree>
    <p:extLst>
      <p:ext uri="{BB962C8B-B14F-4D97-AF65-F5344CB8AC3E}">
        <p14:creationId xmlns:p14="http://schemas.microsoft.com/office/powerpoint/2010/main" val="1801259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28</a:t>
            </a:fld>
            <a:endParaRPr kumimoji="1" lang="zh-CN" altLang="en-US"/>
          </a:p>
        </p:txBody>
      </p:sp>
    </p:spTree>
    <p:extLst>
      <p:ext uri="{BB962C8B-B14F-4D97-AF65-F5344CB8AC3E}">
        <p14:creationId xmlns:p14="http://schemas.microsoft.com/office/powerpoint/2010/main" val="1934963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生物电阻抗谱技术在不同频率域下监测哺乳动物细胞和组织的综述</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29</a:t>
            </a:fld>
            <a:endParaRPr kumimoji="1" lang="zh-CN" altLang="en-US"/>
          </a:p>
        </p:txBody>
      </p:sp>
    </p:spTree>
    <p:extLst>
      <p:ext uri="{BB962C8B-B14F-4D97-AF65-F5344CB8AC3E}">
        <p14:creationId xmlns:p14="http://schemas.microsoft.com/office/powerpoint/2010/main" val="240824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这篇有针对性的综述讨论了生物事件和用于根据频率范围分析阻抗数据的基本原理。</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 介绍并讨论了 </a:t>
            </a:r>
            <a:r>
              <a:rPr lang="en" altLang="zh-CN" b="0" i="0" dirty="0">
                <a:solidFill>
                  <a:srgbClr val="374151"/>
                </a:solidFill>
                <a:effectLst/>
                <a:latin typeface="Söhne"/>
              </a:rPr>
              <a:t>BIA/BIS </a:t>
            </a:r>
            <a:r>
              <a:rPr lang="zh-CN" altLang="en-US" b="0" i="0" dirty="0">
                <a:solidFill>
                  <a:srgbClr val="374151"/>
                </a:solidFill>
                <a:effectLst/>
                <a:latin typeface="Söhne"/>
              </a:rPr>
              <a:t>在可穿戴设备中的出现及其与医疗物联网 </a:t>
            </a:r>
            <a:r>
              <a:rPr lang="en-US" altLang="zh-CN" b="0" i="0" dirty="0">
                <a:solidFill>
                  <a:srgbClr val="374151"/>
                </a:solidFill>
                <a:effectLst/>
                <a:latin typeface="Söhne"/>
              </a:rPr>
              <a:t>(</a:t>
            </a:r>
            <a:r>
              <a:rPr lang="en" altLang="zh-CN" b="0" i="0" dirty="0">
                <a:solidFill>
                  <a:srgbClr val="374151"/>
                </a:solidFill>
                <a:effectLst/>
                <a:latin typeface="Söhne"/>
              </a:rPr>
              <a:t>IoMT) </a:t>
            </a:r>
            <a:r>
              <a:rPr lang="zh-CN" altLang="en-US" b="0" i="0" dirty="0">
                <a:solidFill>
                  <a:srgbClr val="374151"/>
                </a:solidFill>
                <a:effectLst/>
                <a:latin typeface="Söhne"/>
              </a:rPr>
              <a:t>的相关性。</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30</a:t>
            </a:fld>
            <a:endParaRPr kumimoji="1" lang="zh-CN" altLang="en-US"/>
          </a:p>
        </p:txBody>
      </p:sp>
    </p:spTree>
    <p:extLst>
      <p:ext uri="{BB962C8B-B14F-4D97-AF65-F5344CB8AC3E}">
        <p14:creationId xmlns:p14="http://schemas.microsoft.com/office/powerpoint/2010/main" val="3027160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D1D5DB"/>
                </a:solidFill>
                <a:effectLst/>
                <a:latin typeface="Söhne"/>
              </a:rPr>
              <a:t>我们基于自定义的忆阻硬件平台（图</a:t>
            </a:r>
            <a:r>
              <a:rPr lang="en-US" altLang="zh-CN" b="0" i="0" dirty="0">
                <a:solidFill>
                  <a:srgbClr val="D1D5DB"/>
                </a:solidFill>
                <a:effectLst/>
                <a:latin typeface="Söhne"/>
              </a:rPr>
              <a:t>2</a:t>
            </a:r>
            <a:r>
              <a:rPr lang="en" altLang="zh-CN" b="0" i="0" dirty="0">
                <a:solidFill>
                  <a:srgbClr val="D1D5DB"/>
                </a:solidFill>
                <a:effectLst/>
                <a:latin typeface="Söhne"/>
              </a:rPr>
              <a:t>a</a:t>
            </a:r>
            <a:r>
              <a:rPr lang="zh-CN" altLang="en" b="0" i="0" dirty="0">
                <a:solidFill>
                  <a:srgbClr val="D1D5DB"/>
                </a:solidFill>
                <a:effectLst/>
                <a:latin typeface="Söhne"/>
              </a:rPr>
              <a:t>）</a:t>
            </a:r>
            <a:r>
              <a:rPr lang="zh-CN" altLang="en-US" b="0" i="0" dirty="0">
                <a:solidFill>
                  <a:srgbClr val="D1D5DB"/>
                </a:solidFill>
                <a:effectLst/>
                <a:latin typeface="Söhne"/>
              </a:rPr>
              <a:t>构建了</a:t>
            </a:r>
            <a:r>
              <a:rPr lang="en" altLang="zh-CN" b="0" i="0" dirty="0">
                <a:solidFill>
                  <a:srgbClr val="D1D5DB"/>
                </a:solidFill>
                <a:effectLst/>
                <a:latin typeface="Söhne"/>
              </a:rPr>
              <a:t>MIR</a:t>
            </a:r>
            <a:r>
              <a:rPr lang="zh-CN" altLang="en" b="0" i="0" dirty="0">
                <a:solidFill>
                  <a:srgbClr val="D1D5DB"/>
                </a:solidFill>
                <a:effectLst/>
                <a:latin typeface="Söhne"/>
              </a:rPr>
              <a:t>，</a:t>
            </a:r>
            <a:r>
              <a:rPr lang="zh-CN" altLang="en-US" b="0" i="0" dirty="0">
                <a:solidFill>
                  <a:srgbClr val="D1D5DB"/>
                </a:solidFill>
                <a:effectLst/>
                <a:latin typeface="Söhne"/>
              </a:rPr>
              <a:t>该平台包括八个</a:t>
            </a:r>
            <a:r>
              <a:rPr lang="en-US" altLang="zh-CN" b="0" i="0" dirty="0">
                <a:solidFill>
                  <a:srgbClr val="D1D5DB"/>
                </a:solidFill>
                <a:effectLst/>
                <a:latin typeface="Söhne"/>
              </a:rPr>
              <a:t>2</a:t>
            </a:r>
            <a:r>
              <a:rPr lang="en" altLang="zh-CN" b="0" i="0" dirty="0">
                <a:solidFill>
                  <a:srgbClr val="D1D5DB"/>
                </a:solidFill>
                <a:effectLst/>
                <a:latin typeface="Söhne"/>
              </a:rPr>
              <a:t>K</a:t>
            </a:r>
            <a:r>
              <a:rPr lang="zh-CN" altLang="en-US" b="0" i="0" dirty="0">
                <a:solidFill>
                  <a:srgbClr val="D1D5DB"/>
                </a:solidFill>
                <a:effectLst/>
                <a:latin typeface="Söhne"/>
              </a:rPr>
              <a:t>单元的忆阻器阵列。</a:t>
            </a:r>
            <a:endParaRPr lang="en-US" altLang="zh-CN" b="0" i="0" dirty="0">
              <a:solidFill>
                <a:srgbClr val="D1D5DB"/>
              </a:solidFill>
              <a:effectLst/>
              <a:latin typeface="Söhne"/>
            </a:endParaRPr>
          </a:p>
          <a:p>
            <a:pPr algn="l">
              <a:buFont typeface="+mj-lt"/>
              <a:buAutoNum type="arabicPeriod"/>
            </a:pPr>
            <a:r>
              <a:rPr lang="zh-CN" altLang="en-US" b="0" i="0" dirty="0">
                <a:solidFill>
                  <a:srgbClr val="D1D5DB"/>
                </a:solidFill>
                <a:effectLst/>
                <a:latin typeface="Söhne"/>
              </a:rPr>
              <a:t>如图</a:t>
            </a:r>
            <a:r>
              <a:rPr lang="en-US" altLang="zh-CN" b="0" i="0" dirty="0">
                <a:solidFill>
                  <a:srgbClr val="D1D5DB"/>
                </a:solidFill>
                <a:effectLst/>
                <a:latin typeface="Söhne"/>
              </a:rPr>
              <a:t>2</a:t>
            </a:r>
            <a:r>
              <a:rPr lang="en" altLang="zh-CN" b="0" i="0" dirty="0">
                <a:solidFill>
                  <a:srgbClr val="D1D5DB"/>
                </a:solidFill>
                <a:effectLst/>
                <a:latin typeface="Söhne"/>
              </a:rPr>
              <a:t>d</a:t>
            </a:r>
            <a:r>
              <a:rPr lang="zh-CN" altLang="en-US" b="0" i="0" dirty="0">
                <a:solidFill>
                  <a:srgbClr val="D1D5DB"/>
                </a:solidFill>
                <a:effectLst/>
                <a:latin typeface="Söhne"/>
              </a:rPr>
              <a:t>所示，</a:t>
            </a:r>
            <a:r>
              <a:rPr lang="en" altLang="zh-CN" b="0" i="0" dirty="0">
                <a:solidFill>
                  <a:srgbClr val="D1D5DB"/>
                </a:solidFill>
                <a:effectLst/>
                <a:latin typeface="Söhne"/>
              </a:rPr>
              <a:t>DFT</a:t>
            </a:r>
            <a:r>
              <a:rPr lang="zh-CN" altLang="en-US" b="0" i="0" dirty="0">
                <a:solidFill>
                  <a:srgbClr val="D1D5DB"/>
                </a:solidFill>
                <a:effectLst/>
                <a:latin typeface="Söhne"/>
              </a:rPr>
              <a:t>的计算可以看作是时间</a:t>
            </a:r>
            <a:r>
              <a:rPr lang="en-US" altLang="zh-CN" b="0" i="0" dirty="0">
                <a:solidFill>
                  <a:srgbClr val="D1D5DB"/>
                </a:solidFill>
                <a:effectLst/>
                <a:latin typeface="Söhne"/>
              </a:rPr>
              <a:t>/</a:t>
            </a:r>
            <a:r>
              <a:rPr lang="zh-CN" altLang="en-US" b="0" i="0" dirty="0">
                <a:solidFill>
                  <a:srgbClr val="D1D5DB"/>
                </a:solidFill>
                <a:effectLst/>
                <a:latin typeface="Söhne"/>
              </a:rPr>
              <a:t>空间域输入信号与</a:t>
            </a:r>
            <a:r>
              <a:rPr lang="en" altLang="zh-CN" b="0" i="0" dirty="0">
                <a:solidFill>
                  <a:srgbClr val="D1D5DB"/>
                </a:solidFill>
                <a:effectLst/>
                <a:latin typeface="Söhne"/>
              </a:rPr>
              <a:t>DFT</a:t>
            </a:r>
            <a:r>
              <a:rPr lang="zh-CN" altLang="en-US" b="0" i="0" dirty="0">
                <a:solidFill>
                  <a:srgbClr val="D1D5DB"/>
                </a:solidFill>
                <a:effectLst/>
                <a:latin typeface="Söhne"/>
              </a:rPr>
              <a:t>矩阵的乘法，根据欧姆定律和基尔霍夫电流定律，输出结果表示频域信号。</a:t>
            </a:r>
            <a:endParaRPr lang="en-US" altLang="zh-CN" b="0" i="0" dirty="0">
              <a:solidFill>
                <a:srgbClr val="D1D5DB"/>
              </a:solidFill>
              <a:effectLst/>
              <a:latin typeface="Söhne"/>
            </a:endParaRPr>
          </a:p>
          <a:p>
            <a:pPr algn="l">
              <a:buFont typeface="+mj-lt"/>
              <a:buAutoNum type="arabicPeriod"/>
            </a:pPr>
            <a:r>
              <a:rPr lang="zh-CN" altLang="en-US" b="0" i="0" dirty="0">
                <a:solidFill>
                  <a:srgbClr val="D1D5DB"/>
                </a:solidFill>
                <a:effectLst/>
                <a:latin typeface="Söhne"/>
              </a:rPr>
              <a:t>如图</a:t>
            </a:r>
            <a:r>
              <a:rPr lang="en-US" altLang="zh-CN" b="0" i="0" dirty="0">
                <a:solidFill>
                  <a:srgbClr val="D1D5DB"/>
                </a:solidFill>
                <a:effectLst/>
                <a:latin typeface="Söhne"/>
              </a:rPr>
              <a:t>2</a:t>
            </a:r>
            <a:r>
              <a:rPr lang="en" altLang="zh-CN" b="0" i="0" dirty="0">
                <a:solidFill>
                  <a:srgbClr val="D1D5DB"/>
                </a:solidFill>
                <a:effectLst/>
                <a:latin typeface="Söhne"/>
              </a:rPr>
              <a:t>f</a:t>
            </a:r>
            <a:r>
              <a:rPr lang="zh-CN" altLang="en-US" b="0" i="0" dirty="0">
                <a:solidFill>
                  <a:srgbClr val="D1D5DB"/>
                </a:solidFill>
                <a:effectLst/>
                <a:latin typeface="Söhne"/>
              </a:rPr>
              <a:t>所示，通过将四个相同大小的</a:t>
            </a:r>
            <a:r>
              <a:rPr lang="en" altLang="zh-CN" b="0" i="0" dirty="0">
                <a:solidFill>
                  <a:srgbClr val="D1D5DB"/>
                </a:solidFill>
                <a:effectLst/>
                <a:latin typeface="Söhne"/>
              </a:rPr>
              <a:t>DFT</a:t>
            </a:r>
            <a:r>
              <a:rPr lang="zh-CN" altLang="en-US" b="0" i="0" dirty="0">
                <a:solidFill>
                  <a:srgbClr val="D1D5DB"/>
                </a:solidFill>
                <a:effectLst/>
                <a:latin typeface="Söhne"/>
              </a:rPr>
              <a:t>矩阵组装成一个集成矩阵，可以在单个步骤中直接获得</a:t>
            </a:r>
            <a:r>
              <a:rPr lang="en" altLang="zh-CN" b="0" i="0" dirty="0">
                <a:solidFill>
                  <a:srgbClr val="D1D5DB"/>
                </a:solidFill>
                <a:effectLst/>
                <a:latin typeface="Söhne"/>
              </a:rPr>
              <a:t>DFT</a:t>
            </a:r>
            <a:r>
              <a:rPr lang="zh-CN" altLang="en-US" b="0" i="0" dirty="0">
                <a:solidFill>
                  <a:srgbClr val="D1D5DB"/>
                </a:solidFill>
                <a:effectLst/>
                <a:latin typeface="Söhne"/>
              </a:rPr>
              <a:t>结果的实部和虚部，因为加法和减法运算可以在忆阻器阵列内部而不是通过外围电路实现，从而降低计算延迟。</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4</a:t>
            </a:fld>
            <a:endParaRPr kumimoji="1" lang="zh-CN" altLang="en-US"/>
          </a:p>
        </p:txBody>
      </p:sp>
    </p:spTree>
    <p:extLst>
      <p:ext uri="{BB962C8B-B14F-4D97-AF65-F5344CB8AC3E}">
        <p14:creationId xmlns:p14="http://schemas.microsoft.com/office/powerpoint/2010/main" val="2557167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跨膜阻抗响应询问电压 </a:t>
            </a:r>
            <a:r>
              <a:rPr lang="en" altLang="zh-CN" b="0" i="0" dirty="0">
                <a:solidFill>
                  <a:srgbClr val="374151"/>
                </a:solidFill>
                <a:effectLst/>
                <a:latin typeface="Söhne"/>
              </a:rPr>
              <a:t>V </a:t>
            </a:r>
            <a:r>
              <a:rPr lang="zh-CN" altLang="en-US" b="0" i="0" dirty="0">
                <a:solidFill>
                  <a:srgbClr val="374151"/>
                </a:solidFill>
                <a:effectLst/>
                <a:latin typeface="Söhne"/>
              </a:rPr>
              <a:t>的起源示意图</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31</a:t>
            </a:fld>
            <a:endParaRPr kumimoji="1" lang="zh-CN" altLang="en-US"/>
          </a:p>
        </p:txBody>
      </p:sp>
    </p:spTree>
    <p:extLst>
      <p:ext uri="{BB962C8B-B14F-4D97-AF65-F5344CB8AC3E}">
        <p14:creationId xmlns:p14="http://schemas.microsoft.com/office/powerpoint/2010/main" val="250874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en" altLang="zh-CN" dirty="0"/>
              <a:t>(A)</a:t>
            </a:r>
            <a:r>
              <a:rPr lang="zh-CN" altLang="en-US" b="0" i="0" dirty="0">
                <a:solidFill>
                  <a:srgbClr val="374151"/>
                </a:solidFill>
                <a:effectLst/>
                <a:latin typeface="Söhne"/>
              </a:rPr>
              <a:t>介电常数的色散发生在四个主要频率窗口（</a:t>
            </a:r>
            <a:r>
              <a:rPr lang="el-GR" altLang="zh-CN" b="0" i="0" dirty="0">
                <a:solidFill>
                  <a:srgbClr val="374151"/>
                </a:solidFill>
                <a:effectLst/>
                <a:latin typeface="Söhne"/>
              </a:rPr>
              <a:t>α</a:t>
            </a:r>
            <a:r>
              <a:rPr lang="zh-CN" altLang="el-GR" b="0" i="0" dirty="0">
                <a:solidFill>
                  <a:srgbClr val="374151"/>
                </a:solidFill>
                <a:effectLst/>
                <a:latin typeface="Söhne"/>
              </a:rPr>
              <a:t>、</a:t>
            </a:r>
            <a:r>
              <a:rPr lang="el-GR" altLang="zh-CN" b="0" i="0" dirty="0">
                <a:solidFill>
                  <a:srgbClr val="374151"/>
                </a:solidFill>
                <a:effectLst/>
                <a:latin typeface="Söhne"/>
              </a:rPr>
              <a:t>β</a:t>
            </a:r>
            <a:r>
              <a:rPr lang="zh-CN" altLang="el-GR" b="0" i="0" dirty="0">
                <a:solidFill>
                  <a:srgbClr val="374151"/>
                </a:solidFill>
                <a:effectLst/>
                <a:latin typeface="Söhne"/>
              </a:rPr>
              <a:t>、</a:t>
            </a:r>
            <a:r>
              <a:rPr lang="el-GR" altLang="zh-CN" b="0" i="0" dirty="0">
                <a:solidFill>
                  <a:srgbClr val="374151"/>
                </a:solidFill>
                <a:effectLst/>
                <a:latin typeface="Söhne"/>
              </a:rPr>
              <a:t>δ</a:t>
            </a:r>
            <a:r>
              <a:rPr lang="zh-CN" altLang="el-GR" b="0" i="0" dirty="0">
                <a:solidFill>
                  <a:srgbClr val="374151"/>
                </a:solidFill>
                <a:effectLst/>
                <a:latin typeface="Söhne"/>
              </a:rPr>
              <a:t>、</a:t>
            </a:r>
            <a:r>
              <a:rPr lang="el-GR" altLang="zh-CN" b="0" i="0" dirty="0">
                <a:solidFill>
                  <a:srgbClr val="374151"/>
                </a:solidFill>
                <a:effectLst/>
                <a:latin typeface="Söhne"/>
              </a:rPr>
              <a:t>γ</a:t>
            </a:r>
            <a:r>
              <a:rPr lang="zh-CN" altLang="el-GR" b="0" i="0" dirty="0">
                <a:solidFill>
                  <a:srgbClr val="374151"/>
                </a:solidFill>
                <a:effectLst/>
                <a:latin typeface="Söhne"/>
              </a:rPr>
              <a:t>）</a:t>
            </a:r>
            <a:r>
              <a:rPr lang="zh-CN" altLang="en-US" b="0" i="0" dirty="0">
                <a:solidFill>
                  <a:srgbClr val="374151"/>
                </a:solidFill>
                <a:effectLst/>
                <a:latin typeface="Söhne"/>
              </a:rPr>
              <a:t>中。</a:t>
            </a:r>
            <a:endParaRPr lang="en-US" altLang="zh-CN" b="0" i="0" dirty="0">
              <a:solidFill>
                <a:srgbClr val="374151"/>
              </a:solidFill>
              <a:effectLst/>
              <a:latin typeface="Söhne"/>
            </a:endParaRPr>
          </a:p>
          <a:p>
            <a:pPr algn="l">
              <a:buFont typeface="+mj-lt"/>
              <a:buAutoNum type="arabicPeriod"/>
            </a:pPr>
            <a:r>
              <a:rPr kumimoji="1" lang="en" altLang="zh-CN" dirty="0"/>
              <a:t>(B) </a:t>
            </a:r>
            <a:r>
              <a:rPr kumimoji="1" lang="zh-CN" altLang="en-US" dirty="0"/>
              <a:t>电流通过细胞的路径取决于所施加的频率。</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32</a:t>
            </a:fld>
            <a:endParaRPr kumimoji="1" lang="zh-CN" altLang="en-US"/>
          </a:p>
        </p:txBody>
      </p:sp>
    </p:spTree>
    <p:extLst>
      <p:ext uri="{BB962C8B-B14F-4D97-AF65-F5344CB8AC3E}">
        <p14:creationId xmlns:p14="http://schemas.microsoft.com/office/powerpoint/2010/main" val="2595807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各种生物分子的相关分散范围</a:t>
            </a:r>
            <a:endParaRPr lang="en-US" altLang="zh-CN" b="0" i="0" dirty="0">
              <a:solidFill>
                <a:srgbClr val="374151"/>
              </a:solidFill>
              <a:effectLst/>
              <a:latin typeface="Söhne"/>
            </a:endParaRPr>
          </a:p>
          <a:p>
            <a:pPr algn="l">
              <a:buFont typeface="+mj-lt"/>
              <a:buAutoNum type="arabicPeriod"/>
            </a:pPr>
            <a:r>
              <a:rPr kumimoji="1" lang="el-GR" altLang="zh-CN" dirty="0"/>
              <a:t>β</a:t>
            </a:r>
            <a:r>
              <a:rPr kumimoji="1" lang="zh-CN" altLang="en-US" dirty="0"/>
              <a:t>范围是生物组织生物阻抗研究中使用最广泛的范围，因为它没有低频（</a:t>
            </a:r>
            <a:r>
              <a:rPr kumimoji="1" lang="el-GR" altLang="zh-CN" dirty="0"/>
              <a:t>α</a:t>
            </a:r>
            <a:r>
              <a:rPr kumimoji="1" lang="zh-CN" altLang="el-GR" dirty="0"/>
              <a:t>）</a:t>
            </a:r>
            <a:r>
              <a:rPr kumimoji="1" lang="zh-CN" altLang="en-US" dirty="0"/>
              <a:t>测量的技术复杂性，但提供了有关组织及其结构的深入信息。</a:t>
            </a:r>
            <a:br>
              <a:rPr kumimoji="1" lang="en-US" altLang="zh-CN" dirty="0"/>
            </a:br>
            <a:r>
              <a:rPr kumimoji="1" lang="en-US" altLang="zh-CN"/>
              <a:t>3.</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33</a:t>
            </a:fld>
            <a:endParaRPr kumimoji="1" lang="zh-CN" altLang="en-US"/>
          </a:p>
        </p:txBody>
      </p:sp>
    </p:spTree>
    <p:extLst>
      <p:ext uri="{BB962C8B-B14F-4D97-AF65-F5344CB8AC3E}">
        <p14:creationId xmlns:p14="http://schemas.microsoft.com/office/powerpoint/2010/main" val="1526732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0" i="0" dirty="0">
                <a:solidFill>
                  <a:srgbClr val="374151"/>
                </a:solidFill>
                <a:effectLst/>
                <a:latin typeface="Söhne"/>
              </a:rPr>
              <a:t>这导致每种类型的组织都具有独特的频率相关电气特性，如表 </a:t>
            </a:r>
            <a:r>
              <a:rPr lang="en-US" altLang="zh-CN" b="0" i="0" dirty="0">
                <a:solidFill>
                  <a:srgbClr val="374151"/>
                </a:solidFill>
                <a:effectLst/>
                <a:latin typeface="Söhne"/>
              </a:rPr>
              <a:t>2 </a:t>
            </a:r>
            <a:r>
              <a:rPr lang="zh-CN" altLang="en-US" b="0" i="0" dirty="0">
                <a:solidFill>
                  <a:srgbClr val="374151"/>
                </a:solidFill>
                <a:effectLst/>
                <a:latin typeface="Söhne"/>
              </a:rPr>
              <a:t>所示。</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zh-CN" alt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0" i="0" dirty="0">
                <a:solidFill>
                  <a:srgbClr val="374151"/>
                </a:solidFill>
                <a:effectLst/>
                <a:latin typeface="Söhne"/>
              </a:rPr>
              <a:t>水含量是评估细胞健康状况的有用标志，因为众所周知，一些潜在疾病（例如癌症，特别是实体瘤）会导致组织水含量的变化。</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34</a:t>
            </a:fld>
            <a:endParaRPr kumimoji="1" lang="zh-CN" altLang="en-US"/>
          </a:p>
        </p:txBody>
      </p:sp>
    </p:spTree>
    <p:extLst>
      <p:ext uri="{BB962C8B-B14F-4D97-AF65-F5344CB8AC3E}">
        <p14:creationId xmlns:p14="http://schemas.microsoft.com/office/powerpoint/2010/main" val="1523907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使用各种等效电路测量生物特异性生物阻抗及其获得的频率（和色散）范围</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0" i="0" dirty="0">
                <a:solidFill>
                  <a:srgbClr val="374151"/>
                </a:solidFill>
                <a:effectLst/>
                <a:latin typeface="Söhne"/>
              </a:rPr>
              <a:t>无论是在单一问诊频率（用于细胞流式细胞术的</a:t>
            </a:r>
            <a:r>
              <a:rPr lang="en" altLang="zh-CN" b="0" i="0" dirty="0">
                <a:solidFill>
                  <a:srgbClr val="374151"/>
                </a:solidFill>
                <a:effectLst/>
                <a:latin typeface="Söhne"/>
              </a:rPr>
              <a:t>BIA</a:t>
            </a:r>
            <a:r>
              <a:rPr lang="zh-CN" altLang="en" b="0" i="0" dirty="0">
                <a:solidFill>
                  <a:srgbClr val="374151"/>
                </a:solidFill>
                <a:effectLst/>
                <a:latin typeface="Söhne"/>
              </a:rPr>
              <a:t>）</a:t>
            </a:r>
            <a:r>
              <a:rPr lang="zh-CN" altLang="en-US" b="0" i="0" dirty="0">
                <a:solidFill>
                  <a:srgbClr val="374151"/>
                </a:solidFill>
                <a:effectLst/>
                <a:latin typeface="Söhne"/>
              </a:rPr>
              <a:t>连续监测单个细胞，还是在将组织移植到宿主患者之前进行检查，还是在表征细胞或组织，都必须适当设计等效电路来模拟待测物理和物理化学特性。</a:t>
            </a:r>
            <a:endParaRPr lang="en" altLang="zh-CN" dirty="0">
              <a:latin typeface="Cambria" panose="02040503050406030204" pitchFamily="18" charset="0"/>
            </a:endParaRPr>
          </a:p>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35</a:t>
            </a:fld>
            <a:endParaRPr kumimoji="1" lang="zh-CN" altLang="en-US"/>
          </a:p>
        </p:txBody>
      </p:sp>
    </p:spTree>
    <p:extLst>
      <p:ext uri="{BB962C8B-B14F-4D97-AF65-F5344CB8AC3E}">
        <p14:creationId xmlns:p14="http://schemas.microsoft.com/office/powerpoint/2010/main" val="1991326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kumimoji="1" lang="en" altLang="zh-CN" dirty="0"/>
              <a:t>(A) </a:t>
            </a:r>
            <a:r>
              <a:rPr kumimoji="1" lang="zh-CN" altLang="en-US" dirty="0"/>
              <a:t>基于阻抗体积描记法 </a:t>
            </a:r>
            <a:r>
              <a:rPr kumimoji="1" lang="en-US" altLang="zh-CN" dirty="0"/>
              <a:t>(</a:t>
            </a:r>
            <a:r>
              <a:rPr kumimoji="1" lang="en" altLang="zh-CN" dirty="0"/>
              <a:t>IPG) </a:t>
            </a:r>
            <a:r>
              <a:rPr kumimoji="1" lang="zh-CN" altLang="en-US" dirty="0"/>
              <a:t>的测量，用于开发无袖血压记录仪。</a:t>
            </a:r>
          </a:p>
          <a:p>
            <a:pPr algn="l">
              <a:buFont typeface="+mj-lt"/>
              <a:buAutoNum type="arabicPeriod"/>
            </a:pPr>
            <a:endParaRPr kumimoji="1" lang="zh-CN" altLang="en-US" dirty="0"/>
          </a:p>
          <a:p>
            <a:pPr algn="l">
              <a:buFont typeface="+mj-lt"/>
              <a:buAutoNum type="arabicPeriod"/>
            </a:pPr>
            <a:r>
              <a:rPr kumimoji="1" lang="en-US" altLang="zh-CN" dirty="0"/>
              <a:t>(</a:t>
            </a:r>
            <a:r>
              <a:rPr kumimoji="1" lang="en" altLang="zh-CN" dirty="0"/>
              <a:t>B) </a:t>
            </a:r>
            <a:r>
              <a:rPr kumimoji="1" lang="zh-CN" altLang="en-US" dirty="0"/>
              <a:t>使用生物阻抗断层扫描构建的横截面图像。</a:t>
            </a:r>
          </a:p>
          <a:p>
            <a:pPr algn="l">
              <a:buFont typeface="+mj-lt"/>
              <a:buAutoNum type="arabicPeriod"/>
            </a:pPr>
            <a:endParaRPr kumimoji="1" lang="zh-CN" altLang="en-US" dirty="0"/>
          </a:p>
          <a:p>
            <a:pPr algn="l">
              <a:buFont typeface="+mj-lt"/>
              <a:buAutoNum type="arabicPeriod"/>
            </a:pPr>
            <a:r>
              <a:rPr kumimoji="1" lang="en-US" altLang="zh-CN" dirty="0"/>
              <a:t>(</a:t>
            </a:r>
            <a:r>
              <a:rPr kumimoji="1" lang="en" altLang="zh-CN" dirty="0"/>
              <a:t>C) </a:t>
            </a:r>
            <a:r>
              <a:rPr kumimoji="1" lang="zh-CN" altLang="en-US" dirty="0"/>
              <a:t>具有两对电极的消融导管</a:t>
            </a:r>
          </a:p>
          <a:p>
            <a:pPr algn="l">
              <a:buFont typeface="+mj-lt"/>
              <a:buAutoNum type="arabicPeriod"/>
            </a:pPr>
            <a:endParaRPr kumimoji="1" lang="zh-CN" altLang="en-US" dirty="0"/>
          </a:p>
          <a:p>
            <a:pPr algn="l">
              <a:buFont typeface="+mj-lt"/>
              <a:buAutoNum type="arabicPeriod"/>
            </a:pPr>
            <a:r>
              <a:rPr kumimoji="1" lang="en-US" altLang="zh-CN" dirty="0"/>
              <a:t>(</a:t>
            </a:r>
            <a:r>
              <a:rPr kumimoji="1" lang="en" altLang="zh-CN" dirty="0"/>
              <a:t>D) </a:t>
            </a:r>
            <a:r>
              <a:rPr kumimoji="1" lang="en" altLang="zh-CN" dirty="0" err="1"/>
              <a:t>Nevisense</a:t>
            </a:r>
            <a:r>
              <a:rPr kumimoji="1" lang="en" altLang="zh-CN" dirty="0"/>
              <a:t> </a:t>
            </a:r>
            <a:r>
              <a:rPr kumimoji="1" lang="zh-CN" altLang="en-US" dirty="0"/>
              <a:t>探针，用于测量皮肤阻抗以检测黑色素瘤。</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36</a:t>
            </a:fld>
            <a:endParaRPr kumimoji="1" lang="zh-CN" altLang="en-US"/>
          </a:p>
        </p:txBody>
      </p:sp>
    </p:spTree>
    <p:extLst>
      <p:ext uri="{BB962C8B-B14F-4D97-AF65-F5344CB8AC3E}">
        <p14:creationId xmlns:p14="http://schemas.microsoft.com/office/powerpoint/2010/main" val="634572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阻抗体积描记法 </a:t>
            </a:r>
            <a:r>
              <a:rPr lang="en-US" altLang="zh-CN" b="0" i="0" dirty="0">
                <a:solidFill>
                  <a:srgbClr val="374151"/>
                </a:solidFill>
                <a:effectLst/>
                <a:latin typeface="Söhne"/>
              </a:rPr>
              <a:t>(</a:t>
            </a:r>
            <a:r>
              <a:rPr lang="en" altLang="zh-CN" b="0" i="0" dirty="0">
                <a:solidFill>
                  <a:srgbClr val="374151"/>
                </a:solidFill>
                <a:effectLst/>
                <a:latin typeface="Söhne"/>
              </a:rPr>
              <a:t>IPG) </a:t>
            </a:r>
            <a:r>
              <a:rPr lang="zh-CN" altLang="en-US" b="0" i="0" dirty="0">
                <a:solidFill>
                  <a:srgbClr val="374151"/>
                </a:solidFill>
                <a:effectLst/>
                <a:latin typeface="Söhne"/>
              </a:rPr>
              <a:t>是一种诊断工具，通过使用皮肤接触电极记录的生物阻抗变化来测量器官或组织的体积变化</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应变计体积描记法 </a:t>
            </a:r>
            <a:r>
              <a:rPr lang="en-US" altLang="zh-CN" b="0" i="0" dirty="0">
                <a:solidFill>
                  <a:srgbClr val="374151"/>
                </a:solidFill>
                <a:effectLst/>
                <a:latin typeface="Söhne"/>
              </a:rPr>
              <a:t>(</a:t>
            </a:r>
            <a:r>
              <a:rPr lang="en" altLang="zh-CN" b="0" i="0" dirty="0">
                <a:solidFill>
                  <a:srgbClr val="374151"/>
                </a:solidFill>
                <a:effectLst/>
                <a:latin typeface="Söhne"/>
              </a:rPr>
              <a:t>SGP)</a:t>
            </a:r>
            <a:r>
              <a:rPr lang="zh-CN" altLang="en" b="0" i="0" dirty="0">
                <a:solidFill>
                  <a:srgbClr val="374151"/>
                </a:solidFill>
                <a:effectLst/>
                <a:latin typeface="Söhne"/>
              </a:rPr>
              <a:t>，</a:t>
            </a:r>
            <a:r>
              <a:rPr lang="zh-CN" altLang="en-US" b="0" i="0" dirty="0">
                <a:solidFill>
                  <a:srgbClr val="374151"/>
                </a:solidFill>
                <a:effectLst/>
                <a:latin typeface="Söhne"/>
              </a:rPr>
              <a:t>用于测量充满可置换水银的橡胶管的电阻</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采用光电探测器的光电体积描记法 </a:t>
            </a:r>
            <a:r>
              <a:rPr lang="en-US" altLang="zh-CN" b="0" i="0" dirty="0">
                <a:solidFill>
                  <a:srgbClr val="374151"/>
                </a:solidFill>
                <a:effectLst/>
                <a:latin typeface="Söhne"/>
              </a:rPr>
              <a:t>(</a:t>
            </a:r>
            <a:r>
              <a:rPr lang="en" altLang="zh-CN" b="0" i="0" dirty="0">
                <a:solidFill>
                  <a:srgbClr val="374151"/>
                </a:solidFill>
                <a:effectLst/>
                <a:latin typeface="Söhne"/>
              </a:rPr>
              <a:t>PPG)</a:t>
            </a:r>
          </a:p>
          <a:p>
            <a:pPr algn="l">
              <a:buFont typeface="+mj-lt"/>
              <a:buAutoNum type="arabicPeriod"/>
            </a:pPr>
            <a:endParaRPr lang="en"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使用充气袖带的空气体积描记法 </a:t>
            </a:r>
            <a:r>
              <a:rPr lang="en-US" altLang="zh-CN" b="0" i="0" dirty="0">
                <a:solidFill>
                  <a:srgbClr val="374151"/>
                </a:solidFill>
                <a:effectLst/>
                <a:latin typeface="Söhne"/>
              </a:rPr>
              <a:t>(</a:t>
            </a:r>
            <a:r>
              <a:rPr lang="en" altLang="zh-CN" b="0" i="0" dirty="0">
                <a:solidFill>
                  <a:srgbClr val="374151"/>
                </a:solidFill>
                <a:effectLst/>
                <a:latin typeface="Söhne"/>
              </a:rPr>
              <a:t>APG)</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37</a:t>
            </a:fld>
            <a:endParaRPr kumimoji="1" lang="zh-CN" altLang="en-US"/>
          </a:p>
        </p:txBody>
      </p:sp>
    </p:spTree>
    <p:extLst>
      <p:ext uri="{BB962C8B-B14F-4D97-AF65-F5344CB8AC3E}">
        <p14:creationId xmlns:p14="http://schemas.microsoft.com/office/powerpoint/2010/main" val="364016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胸前佩戴的贴片装有两个心电图生物阻抗电极，可测量生命体征，包括呼吸和心率、姿势、活动水平和行走。</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项链设计用于远程患者监测、出院后监测以及有关心率、呼吸频率、皮肤温度、每搏输出量、姿势和心输出量的临床监测应用</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38</a:t>
            </a:fld>
            <a:endParaRPr kumimoji="1" lang="zh-CN" altLang="en-US"/>
          </a:p>
        </p:txBody>
      </p:sp>
    </p:spTree>
    <p:extLst>
      <p:ext uri="{BB962C8B-B14F-4D97-AF65-F5344CB8AC3E}">
        <p14:creationId xmlns:p14="http://schemas.microsoft.com/office/powerpoint/2010/main" val="388635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感知层，进行传感器测量并传输数据；</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网络层，使用路由器通过互联网协议（</a:t>
            </a:r>
            <a:r>
              <a:rPr lang="en" altLang="zh-CN" b="0" i="0" dirty="0">
                <a:solidFill>
                  <a:srgbClr val="374151"/>
                </a:solidFill>
                <a:effectLst/>
                <a:latin typeface="Söhne"/>
              </a:rPr>
              <a:t>IP</a:t>
            </a:r>
            <a:r>
              <a:rPr lang="zh-CN" altLang="en" b="0" i="0" dirty="0">
                <a:solidFill>
                  <a:srgbClr val="374151"/>
                </a:solidFill>
                <a:effectLst/>
                <a:latin typeface="Söhne"/>
              </a:rPr>
              <a:t>）</a:t>
            </a:r>
            <a:r>
              <a:rPr lang="zh-CN" altLang="en-US" b="0" i="0" dirty="0">
                <a:solidFill>
                  <a:srgbClr val="374151"/>
                </a:solidFill>
                <a:effectLst/>
                <a:latin typeface="Söhne"/>
              </a:rPr>
              <a:t>将传输的传感器数据连接到其他网络设备；</a:t>
            </a:r>
          </a:p>
          <a:p>
            <a:pPr algn="l">
              <a:buFont typeface="+mj-lt"/>
              <a:buAutoNum type="arabicPeriod"/>
            </a:pPr>
            <a:endParaRPr lang="zh-CN" altLang="en-US"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应用层，患者特定和</a:t>
            </a:r>
            <a:r>
              <a:rPr lang="en-US" altLang="zh-CN" b="0" i="0" dirty="0">
                <a:solidFill>
                  <a:srgbClr val="374151"/>
                </a:solidFill>
                <a:effectLst/>
                <a:latin typeface="Söhne"/>
              </a:rPr>
              <a:t>/</a:t>
            </a:r>
            <a:r>
              <a:rPr lang="zh-CN" altLang="en-US" b="0" i="0" dirty="0">
                <a:solidFill>
                  <a:srgbClr val="374151"/>
                </a:solidFill>
                <a:effectLst/>
                <a:latin typeface="Söhne"/>
              </a:rPr>
              <a:t>或医生特定的界面可实现交互。</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39</a:t>
            </a:fld>
            <a:endParaRPr kumimoji="1" lang="zh-CN" altLang="en-US"/>
          </a:p>
        </p:txBody>
      </p:sp>
    </p:spTree>
    <p:extLst>
      <p:ext uri="{BB962C8B-B14F-4D97-AF65-F5344CB8AC3E}">
        <p14:creationId xmlns:p14="http://schemas.microsoft.com/office/powerpoint/2010/main" val="355052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D1D5DB"/>
                </a:solidFill>
                <a:effectLst/>
                <a:latin typeface="Söhne"/>
              </a:rPr>
              <a:t>图</a:t>
            </a:r>
            <a:r>
              <a:rPr lang="en-US" altLang="zh-CN" b="0" i="0" dirty="0">
                <a:solidFill>
                  <a:srgbClr val="D1D5DB"/>
                </a:solidFill>
                <a:effectLst/>
                <a:latin typeface="Söhne"/>
              </a:rPr>
              <a:t>3</a:t>
            </a:r>
            <a:r>
              <a:rPr lang="en" altLang="zh-CN" b="0" i="0" dirty="0">
                <a:solidFill>
                  <a:srgbClr val="D1D5DB"/>
                </a:solidFill>
                <a:effectLst/>
                <a:latin typeface="Söhne"/>
              </a:rPr>
              <a:t>a</a:t>
            </a:r>
            <a:r>
              <a:rPr lang="zh-CN" altLang="en-US" b="0" i="0" dirty="0">
                <a:solidFill>
                  <a:srgbClr val="D1D5DB"/>
                </a:solidFill>
                <a:effectLst/>
                <a:latin typeface="Söhne"/>
              </a:rPr>
              <a:t>说明了完整的</a:t>
            </a:r>
            <a:r>
              <a:rPr lang="en" altLang="zh-CN" b="0" i="0" dirty="0">
                <a:solidFill>
                  <a:srgbClr val="D1D5DB"/>
                </a:solidFill>
                <a:effectLst/>
                <a:latin typeface="Söhne"/>
              </a:rPr>
              <a:t>MRI</a:t>
            </a:r>
            <a:r>
              <a:rPr lang="zh-CN" altLang="en-US" b="0" i="0" dirty="0">
                <a:solidFill>
                  <a:srgbClr val="D1D5DB"/>
                </a:solidFill>
                <a:effectLst/>
                <a:latin typeface="Söhne"/>
              </a:rPr>
              <a:t>数据处理过程。来自</a:t>
            </a:r>
            <a:r>
              <a:rPr lang="en" altLang="zh-CN" b="0" i="0" dirty="0">
                <a:solidFill>
                  <a:srgbClr val="D1D5DB"/>
                </a:solidFill>
                <a:effectLst/>
                <a:latin typeface="Söhne"/>
              </a:rPr>
              <a:t>MRI</a:t>
            </a:r>
            <a:r>
              <a:rPr lang="zh-CN" altLang="en-US" b="0" i="0" dirty="0">
                <a:solidFill>
                  <a:srgbClr val="D1D5DB"/>
                </a:solidFill>
                <a:effectLst/>
                <a:latin typeface="Söhne"/>
              </a:rPr>
              <a:t>扫描仪的原始数据在</a:t>
            </a:r>
            <a:r>
              <a:rPr lang="en" altLang="zh-CN" b="0" i="0" dirty="0">
                <a:solidFill>
                  <a:srgbClr val="D1D5DB"/>
                </a:solidFill>
                <a:effectLst/>
                <a:latin typeface="Söhne"/>
              </a:rPr>
              <a:t>K</a:t>
            </a:r>
            <a:r>
              <a:rPr lang="zh-CN" altLang="en-US" b="0" i="0" dirty="0">
                <a:solidFill>
                  <a:srgbClr val="D1D5DB"/>
                </a:solidFill>
                <a:effectLst/>
                <a:latin typeface="Söhne"/>
              </a:rPr>
              <a:t>空间（</a:t>
            </a:r>
            <a:r>
              <a:rPr lang="en-US" altLang="zh-CN" b="0" i="0" dirty="0">
                <a:solidFill>
                  <a:srgbClr val="D1D5DB"/>
                </a:solidFill>
                <a:effectLst/>
                <a:latin typeface="Söhne"/>
              </a:rPr>
              <a:t>2</a:t>
            </a:r>
            <a:r>
              <a:rPr lang="en" altLang="zh-CN" b="0" i="0" dirty="0">
                <a:solidFill>
                  <a:srgbClr val="D1D5DB"/>
                </a:solidFill>
                <a:effectLst/>
                <a:latin typeface="Söhne"/>
              </a:rPr>
              <a:t>D</a:t>
            </a:r>
            <a:r>
              <a:rPr lang="zh-CN" altLang="en-US" b="0" i="0" dirty="0">
                <a:solidFill>
                  <a:srgbClr val="D1D5DB"/>
                </a:solidFill>
                <a:effectLst/>
                <a:latin typeface="Söhne"/>
              </a:rPr>
              <a:t>傅立叶空间）中采样，然后输入到</a:t>
            </a:r>
            <a:r>
              <a:rPr lang="en" altLang="zh-CN" b="0" i="0" dirty="0">
                <a:solidFill>
                  <a:srgbClr val="D1D5DB"/>
                </a:solidFill>
                <a:effectLst/>
                <a:latin typeface="Söhne"/>
              </a:rPr>
              <a:t>MIR</a:t>
            </a:r>
            <a:r>
              <a:rPr lang="zh-CN" altLang="en-US" b="0" i="0" dirty="0">
                <a:solidFill>
                  <a:srgbClr val="D1D5DB"/>
                </a:solidFill>
                <a:effectLst/>
                <a:latin typeface="Söhne"/>
              </a:rPr>
              <a:t>中。然后执行</a:t>
            </a:r>
            <a:r>
              <a:rPr lang="en-US" altLang="zh-CN" b="0" i="0" dirty="0">
                <a:solidFill>
                  <a:srgbClr val="D1D5DB"/>
                </a:solidFill>
                <a:effectLst/>
                <a:latin typeface="Söhne"/>
              </a:rPr>
              <a:t>2</a:t>
            </a:r>
            <a:r>
              <a:rPr lang="en" altLang="zh-CN" b="0" i="0" dirty="0">
                <a:solidFill>
                  <a:srgbClr val="D1D5DB"/>
                </a:solidFill>
                <a:effectLst/>
                <a:latin typeface="Söhne"/>
              </a:rPr>
              <a:t>D IDFT</a:t>
            </a:r>
            <a:r>
              <a:rPr lang="zh-CN" altLang="en-US" b="0" i="0" dirty="0">
                <a:solidFill>
                  <a:srgbClr val="D1D5DB"/>
                </a:solidFill>
                <a:effectLst/>
                <a:latin typeface="Söhne"/>
              </a:rPr>
              <a:t>将数据转换为人体切片图像（重建的</a:t>
            </a:r>
            <a:r>
              <a:rPr lang="en" altLang="zh-CN" b="0" i="0" dirty="0">
                <a:solidFill>
                  <a:srgbClr val="D1D5DB"/>
                </a:solidFill>
                <a:effectLst/>
                <a:latin typeface="Söhne"/>
              </a:rPr>
              <a:t>MRI</a:t>
            </a:r>
            <a:r>
              <a:rPr lang="zh-CN" altLang="en-US" b="0" i="0" dirty="0">
                <a:solidFill>
                  <a:srgbClr val="D1D5DB"/>
                </a:solidFill>
                <a:effectLst/>
                <a:latin typeface="Söhne"/>
              </a:rPr>
              <a:t>图像）在空间域中。接下来，通常进行医学图像分割，以注释感兴趣的区域进行医学诊断，其中分割质量在很大程度上影响诊断准确性。在这项工作中，忆阻器和阵列的非理想设备特性，如读取噪声（如附图</a:t>
            </a:r>
            <a:r>
              <a:rPr lang="en-US" altLang="zh-CN" b="0" i="0" dirty="0">
                <a:solidFill>
                  <a:srgbClr val="D1D5DB"/>
                </a:solidFill>
                <a:effectLst/>
                <a:latin typeface="Söhne"/>
              </a:rPr>
              <a:t>2</a:t>
            </a:r>
            <a:r>
              <a:rPr lang="zh-CN" altLang="en-US" b="0" i="0" dirty="0">
                <a:solidFill>
                  <a:srgbClr val="D1D5DB"/>
                </a:solidFill>
                <a:effectLst/>
                <a:latin typeface="Söhne"/>
              </a:rPr>
              <a:t>所示），卡住错误（如附图</a:t>
            </a:r>
            <a:r>
              <a:rPr lang="en-US" altLang="zh-CN" b="0" i="0" dirty="0">
                <a:solidFill>
                  <a:srgbClr val="D1D5DB"/>
                </a:solidFill>
                <a:effectLst/>
                <a:latin typeface="Söhne"/>
              </a:rPr>
              <a:t>6</a:t>
            </a:r>
            <a:r>
              <a:rPr lang="zh-CN" altLang="en-US" b="0" i="0" dirty="0">
                <a:solidFill>
                  <a:srgbClr val="D1D5DB"/>
                </a:solidFill>
                <a:effectLst/>
                <a:latin typeface="Söhne"/>
              </a:rPr>
              <a:t>所示），映射错误和互连电阻，可能会降低</a:t>
            </a:r>
            <a:r>
              <a:rPr lang="en" altLang="zh-CN" b="0" i="0" dirty="0">
                <a:solidFill>
                  <a:srgbClr val="D1D5DB"/>
                </a:solidFill>
                <a:effectLst/>
                <a:latin typeface="Söhne"/>
              </a:rPr>
              <a:t>MIR</a:t>
            </a:r>
            <a:r>
              <a:rPr lang="zh-CN" altLang="en-US" b="0" i="0" dirty="0">
                <a:solidFill>
                  <a:srgbClr val="D1D5DB"/>
                </a:solidFill>
                <a:effectLst/>
                <a:latin typeface="Söhne"/>
              </a:rPr>
              <a:t>对重建图像的质量。为了验证</a:t>
            </a:r>
            <a:r>
              <a:rPr lang="en" altLang="zh-CN" b="0" i="0" dirty="0">
                <a:solidFill>
                  <a:srgbClr val="D1D5DB"/>
                </a:solidFill>
                <a:effectLst/>
                <a:latin typeface="Söhne"/>
              </a:rPr>
              <a:t>MIR</a:t>
            </a:r>
            <a:r>
              <a:rPr lang="zh-CN" altLang="en-US" b="0" i="0" dirty="0">
                <a:solidFill>
                  <a:srgbClr val="D1D5DB"/>
                </a:solidFill>
                <a:effectLst/>
                <a:latin typeface="Söhne"/>
              </a:rPr>
              <a:t>图像中的关键信息是否得以保留，我们使用</a:t>
            </a:r>
            <a:r>
              <a:rPr lang="en" altLang="zh-CN" b="0" i="0" dirty="0" err="1">
                <a:solidFill>
                  <a:srgbClr val="D1D5DB"/>
                </a:solidFill>
                <a:effectLst/>
                <a:latin typeface="Söhne"/>
              </a:rPr>
              <a:t>nnU</a:t>
            </a:r>
            <a:r>
              <a:rPr lang="en" altLang="zh-CN" b="0" i="0" dirty="0">
                <a:solidFill>
                  <a:srgbClr val="D1D5DB"/>
                </a:solidFill>
                <a:effectLst/>
                <a:latin typeface="Söhne"/>
              </a:rPr>
              <a:t>-Net</a:t>
            </a:r>
            <a:r>
              <a:rPr lang="zh-CN" altLang="en-US" b="0" i="0" dirty="0">
                <a:solidFill>
                  <a:srgbClr val="D1D5DB"/>
                </a:solidFill>
                <a:effectLst/>
                <a:latin typeface="Söhne"/>
              </a:rPr>
              <a:t>处理来自软件和</a:t>
            </a:r>
            <a:r>
              <a:rPr lang="en" altLang="zh-CN" b="0" i="0" dirty="0">
                <a:solidFill>
                  <a:srgbClr val="D1D5DB"/>
                </a:solidFill>
                <a:effectLst/>
                <a:latin typeface="Söhne"/>
              </a:rPr>
              <a:t>MIR</a:t>
            </a:r>
            <a:r>
              <a:rPr lang="zh-CN" altLang="en-US" b="0" i="0" dirty="0">
                <a:solidFill>
                  <a:srgbClr val="D1D5DB"/>
                </a:solidFill>
                <a:effectLst/>
                <a:latin typeface="Söhne"/>
              </a:rPr>
              <a:t>的重建图像，并获取分割的人体器官或组织，这些结果用于比较，以检查</a:t>
            </a:r>
            <a:r>
              <a:rPr lang="en" altLang="zh-CN" b="0" i="0" dirty="0">
                <a:solidFill>
                  <a:srgbClr val="D1D5DB"/>
                </a:solidFill>
                <a:effectLst/>
                <a:latin typeface="Söhne"/>
              </a:rPr>
              <a:t>MIR</a:t>
            </a:r>
            <a:r>
              <a:rPr lang="zh-CN" altLang="en-US" b="0" i="0" dirty="0">
                <a:solidFill>
                  <a:srgbClr val="D1D5DB"/>
                </a:solidFill>
                <a:effectLst/>
                <a:latin typeface="Söhne"/>
              </a:rPr>
              <a:t>的重建图像质量和计算精度。</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5</a:t>
            </a:fld>
            <a:endParaRPr kumimoji="1" lang="zh-CN" altLang="en-US"/>
          </a:p>
        </p:txBody>
      </p:sp>
    </p:spTree>
    <p:extLst>
      <p:ext uri="{BB962C8B-B14F-4D97-AF65-F5344CB8AC3E}">
        <p14:creationId xmlns:p14="http://schemas.microsoft.com/office/powerpoint/2010/main" val="147237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D1D5DB"/>
                </a:solidFill>
                <a:effectLst/>
                <a:latin typeface="Söhne"/>
              </a:rPr>
              <a:t>数据处理过程如图</a:t>
            </a:r>
            <a:r>
              <a:rPr lang="en-US" altLang="zh-CN" b="0" i="0" dirty="0">
                <a:solidFill>
                  <a:srgbClr val="D1D5DB"/>
                </a:solidFill>
                <a:effectLst/>
                <a:latin typeface="Söhne"/>
              </a:rPr>
              <a:t>4</a:t>
            </a:r>
            <a:r>
              <a:rPr lang="en" altLang="zh-CN" b="0" i="0" dirty="0">
                <a:solidFill>
                  <a:srgbClr val="D1D5DB"/>
                </a:solidFill>
                <a:effectLst/>
                <a:latin typeface="Söhne"/>
              </a:rPr>
              <a:t>a</a:t>
            </a:r>
            <a:r>
              <a:rPr lang="zh-CN" altLang="en-US" b="0" i="0" dirty="0">
                <a:solidFill>
                  <a:srgbClr val="D1D5DB"/>
                </a:solidFill>
                <a:effectLst/>
                <a:latin typeface="Söhne"/>
              </a:rPr>
              <a:t>所示。在</a:t>
            </a:r>
            <a:r>
              <a:rPr lang="en" altLang="zh-CN" b="0" i="0" dirty="0">
                <a:solidFill>
                  <a:srgbClr val="D1D5DB"/>
                </a:solidFill>
                <a:effectLst/>
                <a:latin typeface="Söhne"/>
              </a:rPr>
              <a:t>CT</a:t>
            </a:r>
            <a:r>
              <a:rPr lang="zh-CN" altLang="en-US" b="0" i="0" dirty="0">
                <a:solidFill>
                  <a:srgbClr val="D1D5DB"/>
                </a:solidFill>
                <a:effectLst/>
                <a:latin typeface="Söhne"/>
              </a:rPr>
              <a:t>扫描过程中，来自各个角度的人体</a:t>
            </a:r>
            <a:r>
              <a:rPr lang="en" altLang="zh-CN" b="0" i="0" dirty="0">
                <a:solidFill>
                  <a:srgbClr val="D1D5DB"/>
                </a:solidFill>
                <a:effectLst/>
                <a:latin typeface="Söhne"/>
              </a:rPr>
              <a:t>X</a:t>
            </a:r>
            <a:r>
              <a:rPr lang="zh-CN" altLang="en-US" b="0" i="0" dirty="0">
                <a:solidFill>
                  <a:srgbClr val="D1D5DB"/>
                </a:solidFill>
                <a:effectLst/>
                <a:latin typeface="Söhne"/>
              </a:rPr>
              <a:t>射线投影经过处理，产生用于诊断和治疗目的的横截面图像（切片）。每个投影矢量都输入到</a:t>
            </a:r>
            <a:r>
              <a:rPr lang="en" altLang="zh-CN" b="0" i="0" dirty="0">
                <a:solidFill>
                  <a:srgbClr val="D1D5DB"/>
                </a:solidFill>
                <a:effectLst/>
                <a:latin typeface="Söhne"/>
              </a:rPr>
              <a:t>MIR</a:t>
            </a:r>
            <a:r>
              <a:rPr lang="zh-CN" altLang="en-US" b="0" i="0" dirty="0">
                <a:solidFill>
                  <a:srgbClr val="D1D5DB"/>
                </a:solidFill>
                <a:effectLst/>
                <a:latin typeface="Söhne"/>
              </a:rPr>
              <a:t>进行</a:t>
            </a:r>
            <a:r>
              <a:rPr lang="en" altLang="zh-CN" b="0" i="0" dirty="0">
                <a:solidFill>
                  <a:srgbClr val="D1D5DB"/>
                </a:solidFill>
                <a:effectLst/>
                <a:latin typeface="Söhne"/>
              </a:rPr>
              <a:t>DFT</a:t>
            </a:r>
            <a:r>
              <a:rPr lang="zh-CN" altLang="en" b="0" i="0" dirty="0">
                <a:solidFill>
                  <a:srgbClr val="D1D5DB"/>
                </a:solidFill>
                <a:effectLst/>
                <a:latin typeface="Söhne"/>
              </a:rPr>
              <a:t>，</a:t>
            </a:r>
            <a:r>
              <a:rPr lang="zh-CN" altLang="en-US" b="0" i="0" dirty="0">
                <a:solidFill>
                  <a:srgbClr val="D1D5DB"/>
                </a:solidFill>
                <a:effectLst/>
                <a:latin typeface="Söhne"/>
              </a:rPr>
              <a:t>产生</a:t>
            </a:r>
            <a:r>
              <a:rPr lang="en-US" altLang="zh-CN" b="0" i="0" dirty="0">
                <a:solidFill>
                  <a:srgbClr val="D1D5DB"/>
                </a:solidFill>
                <a:effectLst/>
                <a:latin typeface="Söhne"/>
              </a:rPr>
              <a:t>2</a:t>
            </a:r>
            <a:r>
              <a:rPr lang="en" altLang="zh-CN" b="0" i="0" dirty="0">
                <a:solidFill>
                  <a:srgbClr val="D1D5DB"/>
                </a:solidFill>
                <a:effectLst/>
                <a:latin typeface="Söhne"/>
              </a:rPr>
              <a:t>D</a:t>
            </a:r>
            <a:r>
              <a:rPr lang="zh-CN" altLang="en-US" b="0" i="0" dirty="0">
                <a:solidFill>
                  <a:srgbClr val="D1D5DB"/>
                </a:solidFill>
                <a:effectLst/>
                <a:latin typeface="Söhne"/>
              </a:rPr>
              <a:t>傅立叶空间中的频域信号。然后，通过对</a:t>
            </a:r>
            <a:r>
              <a:rPr lang="en-US" altLang="zh-CN" b="0" i="0" dirty="0">
                <a:solidFill>
                  <a:srgbClr val="D1D5DB"/>
                </a:solidFill>
                <a:effectLst/>
                <a:latin typeface="Söhne"/>
              </a:rPr>
              <a:t>2</a:t>
            </a:r>
            <a:r>
              <a:rPr lang="en" altLang="zh-CN" b="0" i="0" dirty="0">
                <a:solidFill>
                  <a:srgbClr val="D1D5DB"/>
                </a:solidFill>
                <a:effectLst/>
                <a:latin typeface="Söhne"/>
              </a:rPr>
              <a:t>D</a:t>
            </a:r>
            <a:r>
              <a:rPr lang="zh-CN" altLang="en-US" b="0" i="0" dirty="0">
                <a:solidFill>
                  <a:srgbClr val="D1D5DB"/>
                </a:solidFill>
                <a:effectLst/>
                <a:latin typeface="Söhne"/>
              </a:rPr>
              <a:t>傅立叶空间执行</a:t>
            </a:r>
            <a:r>
              <a:rPr lang="en-US" altLang="zh-CN" b="0" i="0" dirty="0">
                <a:solidFill>
                  <a:srgbClr val="D1D5DB"/>
                </a:solidFill>
                <a:effectLst/>
                <a:latin typeface="Söhne"/>
              </a:rPr>
              <a:t>2</a:t>
            </a:r>
            <a:r>
              <a:rPr lang="en" altLang="zh-CN" b="0" i="0" dirty="0">
                <a:solidFill>
                  <a:srgbClr val="D1D5DB"/>
                </a:solidFill>
                <a:effectLst/>
                <a:latin typeface="Söhne"/>
              </a:rPr>
              <a:t>D IDFT</a:t>
            </a:r>
            <a:r>
              <a:rPr lang="zh-CN" altLang="en" b="0" i="0" dirty="0">
                <a:solidFill>
                  <a:srgbClr val="D1D5DB"/>
                </a:solidFill>
                <a:effectLst/>
                <a:latin typeface="Söhne"/>
              </a:rPr>
              <a:t>，</a:t>
            </a:r>
            <a:r>
              <a:rPr lang="zh-CN" altLang="en-US" b="0" i="0" dirty="0">
                <a:solidFill>
                  <a:srgbClr val="D1D5DB"/>
                </a:solidFill>
                <a:effectLst/>
                <a:latin typeface="Söhne"/>
              </a:rPr>
              <a:t>可以获得重建的</a:t>
            </a:r>
            <a:r>
              <a:rPr lang="en" altLang="zh-CN" b="0" i="0" dirty="0">
                <a:solidFill>
                  <a:srgbClr val="D1D5DB"/>
                </a:solidFill>
                <a:effectLst/>
                <a:latin typeface="Söhne"/>
              </a:rPr>
              <a:t>CT</a:t>
            </a:r>
            <a:r>
              <a:rPr lang="zh-CN" altLang="en-US" b="0" i="0" dirty="0">
                <a:solidFill>
                  <a:srgbClr val="D1D5DB"/>
                </a:solidFill>
                <a:effectLst/>
                <a:latin typeface="Söhne"/>
              </a:rPr>
              <a:t>图像。在整个</a:t>
            </a:r>
            <a:r>
              <a:rPr lang="en" altLang="zh-CN" b="0" i="0" dirty="0">
                <a:solidFill>
                  <a:srgbClr val="D1D5DB"/>
                </a:solidFill>
                <a:effectLst/>
                <a:latin typeface="Söhne"/>
              </a:rPr>
              <a:t>CT</a:t>
            </a:r>
            <a:r>
              <a:rPr lang="zh-CN" altLang="en-US" b="0" i="0" dirty="0">
                <a:solidFill>
                  <a:srgbClr val="D1D5DB"/>
                </a:solidFill>
                <a:effectLst/>
                <a:latin typeface="Söhne"/>
              </a:rPr>
              <a:t>图像重建过程中，总共需要三步</a:t>
            </a:r>
            <a:r>
              <a:rPr lang="en" altLang="zh-CN" b="0" i="0" dirty="0">
                <a:solidFill>
                  <a:srgbClr val="D1D5DB"/>
                </a:solidFill>
                <a:effectLst/>
                <a:latin typeface="Söhne"/>
              </a:rPr>
              <a:t>DFT</a:t>
            </a:r>
            <a:r>
              <a:rPr lang="zh-CN" altLang="en" b="0" i="0" dirty="0">
                <a:solidFill>
                  <a:srgbClr val="D1D5DB"/>
                </a:solidFill>
                <a:effectLst/>
                <a:latin typeface="Söhne"/>
              </a:rPr>
              <a:t>，</a:t>
            </a:r>
            <a:r>
              <a:rPr lang="zh-CN" altLang="en-US" b="0" i="0" dirty="0">
                <a:solidFill>
                  <a:srgbClr val="D1D5DB"/>
                </a:solidFill>
                <a:effectLst/>
                <a:latin typeface="Söhne"/>
              </a:rPr>
              <a:t>将原始投影转换为</a:t>
            </a:r>
            <a:r>
              <a:rPr lang="en" altLang="zh-CN" b="0" i="0" dirty="0">
                <a:solidFill>
                  <a:srgbClr val="D1D5DB"/>
                </a:solidFill>
                <a:effectLst/>
                <a:latin typeface="Söhne"/>
              </a:rPr>
              <a:t>CT</a:t>
            </a:r>
            <a:r>
              <a:rPr lang="zh-CN" altLang="en-US" b="0" i="0" dirty="0">
                <a:solidFill>
                  <a:srgbClr val="D1D5DB"/>
                </a:solidFill>
                <a:effectLst/>
                <a:latin typeface="Söhne"/>
              </a:rPr>
              <a:t>图像。最后，可以通过</a:t>
            </a:r>
            <a:r>
              <a:rPr lang="en" altLang="zh-CN" b="0" i="0" dirty="0" err="1">
                <a:solidFill>
                  <a:srgbClr val="D1D5DB"/>
                </a:solidFill>
                <a:effectLst/>
                <a:latin typeface="Söhne"/>
              </a:rPr>
              <a:t>nnU</a:t>
            </a:r>
            <a:r>
              <a:rPr lang="en" altLang="zh-CN" b="0" i="0" dirty="0">
                <a:solidFill>
                  <a:srgbClr val="D1D5DB"/>
                </a:solidFill>
                <a:effectLst/>
                <a:latin typeface="Söhne"/>
              </a:rPr>
              <a:t>-Net</a:t>
            </a:r>
            <a:r>
              <a:rPr lang="zh-CN" altLang="en-US" b="0" i="0" dirty="0">
                <a:solidFill>
                  <a:srgbClr val="D1D5DB"/>
                </a:solidFill>
                <a:effectLst/>
                <a:latin typeface="Söhne"/>
              </a:rPr>
              <a:t>从重建的</a:t>
            </a:r>
            <a:r>
              <a:rPr lang="en" altLang="zh-CN" b="0" i="0" dirty="0">
                <a:solidFill>
                  <a:srgbClr val="D1D5DB"/>
                </a:solidFill>
                <a:effectLst/>
                <a:latin typeface="Söhne"/>
              </a:rPr>
              <a:t>CT</a:t>
            </a:r>
            <a:r>
              <a:rPr lang="zh-CN" altLang="en-US" b="0" i="0" dirty="0">
                <a:solidFill>
                  <a:srgbClr val="D1D5DB"/>
                </a:solidFill>
                <a:effectLst/>
                <a:latin typeface="Söhne"/>
              </a:rPr>
              <a:t>图像中分割出器官或组织。例如，图</a:t>
            </a:r>
            <a:r>
              <a:rPr lang="en-US" altLang="zh-CN" b="0" i="0" dirty="0">
                <a:solidFill>
                  <a:srgbClr val="D1D5DB"/>
                </a:solidFill>
                <a:effectLst/>
                <a:latin typeface="Söhne"/>
              </a:rPr>
              <a:t>4</a:t>
            </a:r>
            <a:r>
              <a:rPr lang="en" altLang="zh-CN" b="0" i="0" dirty="0">
                <a:solidFill>
                  <a:srgbClr val="D1D5DB"/>
                </a:solidFill>
                <a:effectLst/>
                <a:latin typeface="Söhne"/>
              </a:rPr>
              <a:t>b</a:t>
            </a:r>
            <a:r>
              <a:rPr lang="zh-CN" altLang="en-US" b="0" i="0" dirty="0">
                <a:solidFill>
                  <a:srgbClr val="D1D5DB"/>
                </a:solidFill>
                <a:effectLst/>
                <a:latin typeface="Söhne"/>
              </a:rPr>
              <a:t>显示了原始人体器官和重建的</a:t>
            </a:r>
            <a:r>
              <a:rPr lang="en" altLang="zh-CN" b="0" i="0" dirty="0">
                <a:solidFill>
                  <a:srgbClr val="D1D5DB"/>
                </a:solidFill>
                <a:effectLst/>
                <a:latin typeface="Söhne"/>
              </a:rPr>
              <a:t>CT</a:t>
            </a:r>
            <a:r>
              <a:rPr lang="zh-CN" altLang="en-US" b="0" i="0" dirty="0">
                <a:solidFill>
                  <a:srgbClr val="D1D5DB"/>
                </a:solidFill>
                <a:effectLst/>
                <a:latin typeface="Söhne"/>
              </a:rPr>
              <a:t>图像</a:t>
            </a:r>
            <a:r>
              <a:rPr lang="en-US" altLang="zh-CN" b="0" i="0" dirty="0">
                <a:solidFill>
                  <a:srgbClr val="D1D5DB"/>
                </a:solidFill>
                <a:effectLst/>
                <a:latin typeface="Söhne"/>
              </a:rPr>
              <a:t>43</a:t>
            </a:r>
            <a:r>
              <a:rPr lang="zh-CN" altLang="en-US" b="0" i="0" dirty="0">
                <a:solidFill>
                  <a:srgbClr val="D1D5DB"/>
                </a:solidFill>
                <a:effectLst/>
                <a:latin typeface="Söhne"/>
              </a:rPr>
              <a:t>以及中间结果。</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6</a:t>
            </a:fld>
            <a:endParaRPr kumimoji="1" lang="zh-CN" altLang="en-US"/>
          </a:p>
        </p:txBody>
      </p:sp>
    </p:spTree>
    <p:extLst>
      <p:ext uri="{BB962C8B-B14F-4D97-AF65-F5344CB8AC3E}">
        <p14:creationId xmlns:p14="http://schemas.microsoft.com/office/powerpoint/2010/main" val="884740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ECECF1"/>
                </a:solidFill>
                <a:effectLst/>
                <a:latin typeface="Söhne"/>
              </a:rPr>
              <a:t>神经形态计算是一种受人脑启发的计算范式，能够实现高效能、快速的人工神经网络。为了处理信息，神经形态计算直接模拟了人脑中生物神经元的运作方式。为了有效地用电子设备模拟生物神经元，基于电阻存储器的人工神经元引起了关注，因为其结构简单、能效高、可扩展性强。然而，电阻存储器的不可靠性问题一直是基于电阻存储器的人工神经元和神经形态计算发展的主要障碍之一。在这里，我们展示了一种没有晶体管设备的电阻存储器</a:t>
            </a:r>
            <a:r>
              <a:rPr lang="en-US" altLang="zh-CN" b="0" i="0" dirty="0">
                <a:solidFill>
                  <a:srgbClr val="ECECF1"/>
                </a:solidFill>
                <a:effectLst/>
                <a:latin typeface="Söhne"/>
              </a:rPr>
              <a:t>1</a:t>
            </a:r>
            <a:r>
              <a:rPr lang="en" altLang="zh-CN" b="0" i="0" dirty="0">
                <a:solidFill>
                  <a:srgbClr val="ECECF1"/>
                </a:solidFill>
                <a:effectLst/>
                <a:latin typeface="Söhne"/>
              </a:rPr>
              <a:t>R</a:t>
            </a:r>
            <a:r>
              <a:rPr lang="zh-CN" altLang="en-US" b="0" i="0" dirty="0">
                <a:solidFill>
                  <a:srgbClr val="ECECF1"/>
                </a:solidFill>
                <a:effectLst/>
                <a:latin typeface="Söhne"/>
              </a:rPr>
              <a:t>交叉阵列，用于单个电阻存储器访问，具有低变异性、</a:t>
            </a:r>
            <a:r>
              <a:rPr lang="en-US" altLang="zh-CN" b="0" i="0" dirty="0">
                <a:solidFill>
                  <a:srgbClr val="ECECF1"/>
                </a:solidFill>
                <a:effectLst/>
                <a:latin typeface="Söhne"/>
              </a:rPr>
              <a:t>100%</a:t>
            </a:r>
            <a:r>
              <a:rPr lang="zh-CN" altLang="en-US" b="0" i="0" dirty="0">
                <a:solidFill>
                  <a:srgbClr val="ECECF1"/>
                </a:solidFill>
                <a:effectLst/>
                <a:latin typeface="Söhne"/>
              </a:rPr>
              <a:t>良率、大动态范围和快速速度，适用于人工神经元和神经形态计算。基于开发的电阻存储器，我们在实验证明了具有良好可靠性的漏电积分放电特性的电阻存储器神经元。此外，我们基于开发的电阻存储器的短时记忆效应，开发了一个用于高效处理序列数据的神经</a:t>
            </a:r>
            <a:r>
              <a:rPr lang="en-US" altLang="zh-CN" b="0" i="0" dirty="0">
                <a:solidFill>
                  <a:srgbClr val="ECECF1"/>
                </a:solidFill>
                <a:effectLst/>
                <a:latin typeface="Söhne"/>
              </a:rPr>
              <a:t>-</a:t>
            </a:r>
            <a:r>
              <a:rPr lang="zh-CN" altLang="en-US" b="0" i="0" dirty="0">
                <a:solidFill>
                  <a:srgbClr val="ECECF1"/>
                </a:solidFill>
                <a:effectLst/>
                <a:latin typeface="Söhne"/>
              </a:rPr>
              <a:t>电阻计算系统。我们的神经</a:t>
            </a:r>
            <a:r>
              <a:rPr lang="en-US" altLang="zh-CN" b="0" i="0" dirty="0">
                <a:solidFill>
                  <a:srgbClr val="ECECF1"/>
                </a:solidFill>
                <a:effectLst/>
                <a:latin typeface="Söhne"/>
              </a:rPr>
              <a:t>-</a:t>
            </a:r>
            <a:r>
              <a:rPr lang="zh-CN" altLang="en-US" b="0" i="0" dirty="0">
                <a:solidFill>
                  <a:srgbClr val="ECECF1"/>
                </a:solidFill>
                <a:effectLst/>
                <a:latin typeface="Söhne"/>
              </a:rPr>
              <a:t>电阻计算系统成功训练并生成了生物医学序列数据（抗菌肽），同时使用了少量的训练参数。我们的结果为基于电阻存储器的人工神经元和神经形态计算系统的发展打开了可能性，这对于能效高的边缘计算设备至关重要。</a:t>
            </a: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7</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effectLst/>
                <a:latin typeface="Söhne"/>
              </a:rPr>
              <a:t>高整流比（在</a:t>
            </a:r>
            <a:r>
              <a:rPr lang="en" altLang="zh-CN" b="0" i="0" dirty="0" err="1">
                <a:effectLst/>
                <a:latin typeface="Söhne"/>
              </a:rPr>
              <a:t>Vread</a:t>
            </a:r>
            <a:r>
              <a:rPr lang="zh-CN" altLang="en-US" b="0" i="0" dirty="0">
                <a:effectLst/>
                <a:latin typeface="Söhne"/>
              </a:rPr>
              <a:t>时的电流</a:t>
            </a:r>
            <a:r>
              <a:rPr lang="en-US" altLang="zh-CN" b="0" i="0" dirty="0">
                <a:effectLst/>
                <a:latin typeface="Söhne"/>
              </a:rPr>
              <a:t>/</a:t>
            </a:r>
            <a:r>
              <a:rPr lang="zh-CN" altLang="en-US" b="0" i="0" dirty="0">
                <a:effectLst/>
                <a:latin typeface="Söhne"/>
              </a:rPr>
              <a:t>在−</a:t>
            </a:r>
            <a:r>
              <a:rPr lang="en" altLang="zh-CN" b="0" i="0" dirty="0" err="1">
                <a:effectLst/>
                <a:latin typeface="Söhne"/>
              </a:rPr>
              <a:t>Vread</a:t>
            </a:r>
            <a:r>
              <a:rPr lang="zh-CN" altLang="en-US" b="0" i="0" dirty="0">
                <a:effectLst/>
                <a:latin typeface="Söhne"/>
              </a:rPr>
              <a:t>时的电流）</a:t>
            </a:r>
          </a:p>
          <a:p>
            <a:pPr algn="l">
              <a:buFont typeface="+mj-lt"/>
              <a:buAutoNum type="arabicPeriod"/>
            </a:pPr>
            <a:r>
              <a:rPr lang="zh-CN" altLang="en-US" b="0" i="0" dirty="0">
                <a:effectLst/>
                <a:latin typeface="Söhne"/>
              </a:rPr>
              <a:t>高开关比</a:t>
            </a:r>
          </a:p>
          <a:p>
            <a:pPr algn="l">
              <a:buFont typeface="+mj-lt"/>
              <a:buAutoNum type="arabicPeriod"/>
            </a:pPr>
            <a:r>
              <a:rPr lang="zh-CN" altLang="en-US" b="0" i="0" dirty="0">
                <a:effectLst/>
                <a:latin typeface="Söhne"/>
              </a:rPr>
              <a:t>无需成形并且无须适应电流</a:t>
            </a:r>
          </a:p>
          <a:p>
            <a:pPr algn="l">
              <a:buFont typeface="+mj-lt"/>
              <a:buAutoNum type="arabicPeriod"/>
            </a:pPr>
            <a:r>
              <a:rPr lang="zh-CN" altLang="en-US" b="0" i="0" dirty="0">
                <a:effectLst/>
                <a:latin typeface="Söhne"/>
              </a:rPr>
              <a:t>低时间变异</a:t>
            </a:r>
          </a:p>
          <a:p>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8</a:t>
            </a:fld>
            <a:endParaRPr kumimoji="1" lang="zh-CN" altLang="en-US"/>
          </a:p>
        </p:txBody>
      </p:sp>
    </p:spTree>
    <p:extLst>
      <p:ext uri="{BB962C8B-B14F-4D97-AF65-F5344CB8AC3E}">
        <p14:creationId xmlns:p14="http://schemas.microsoft.com/office/powerpoint/2010/main" val="1094814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kumimoji="1" lang="zh-CN" altLang="en-US" dirty="0"/>
              <a:t>生物神经元接收来自突触前神经元的尖峰信号，并将信号整合到其膜电位中（见图 </a:t>
            </a:r>
            <a:r>
              <a:rPr kumimoji="1" lang="en-US" altLang="zh-CN" dirty="0"/>
              <a:t>3</a:t>
            </a:r>
            <a:r>
              <a:rPr kumimoji="1" lang="en" altLang="zh-CN" dirty="0"/>
              <a:t>a</a:t>
            </a:r>
            <a:r>
              <a:rPr kumimoji="1" lang="zh-CN" altLang="en" dirty="0"/>
              <a:t>）。</a:t>
            </a:r>
          </a:p>
          <a:p>
            <a:pPr marL="228600" indent="-228600">
              <a:buFont typeface="+mj-lt"/>
              <a:buAutoNum type="arabicPeriod"/>
            </a:pPr>
            <a:endParaRPr kumimoji="1" lang="zh-CN" altLang="en" dirty="0"/>
          </a:p>
          <a:p>
            <a:pPr marL="228600" indent="-228600">
              <a:buFont typeface="+mj-lt"/>
              <a:buAutoNum type="arabicPeriod"/>
            </a:pPr>
            <a:r>
              <a:rPr kumimoji="1" lang="zh-CN" altLang="en-US" dirty="0"/>
              <a:t>基于 </a:t>
            </a:r>
            <a:r>
              <a:rPr kumimoji="1" lang="en" altLang="zh-CN" dirty="0" err="1"/>
              <a:t>TiOx</a:t>
            </a:r>
            <a:r>
              <a:rPr kumimoji="1" lang="en" altLang="zh-CN" dirty="0"/>
              <a:t> </a:t>
            </a:r>
            <a:r>
              <a:rPr kumimoji="1" lang="zh-CN" altLang="en-US" dirty="0"/>
              <a:t>忆阻器的渐变 </a:t>
            </a:r>
            <a:r>
              <a:rPr kumimoji="1" lang="en" altLang="zh-CN" dirty="0"/>
              <a:t>LIF </a:t>
            </a:r>
            <a:r>
              <a:rPr kumimoji="1" lang="zh-CN" altLang="en-US" dirty="0"/>
              <a:t>神经元由并联电容器和串联电阻构成</a:t>
            </a:r>
          </a:p>
          <a:p>
            <a:pPr marL="228600" indent="-228600">
              <a:buFont typeface="+mj-lt"/>
              <a:buAutoNum type="arabicPeriod"/>
            </a:pPr>
            <a:endParaRPr kumimoji="1" lang="zh-CN" altLang="en-US" dirty="0"/>
          </a:p>
          <a:p>
            <a:pPr marL="228600" indent="-228600">
              <a:buFont typeface="+mj-lt"/>
              <a:buAutoNum type="arabicPeriod"/>
            </a:pPr>
            <a:r>
              <a:rPr kumimoji="1" lang="zh-CN" altLang="en-US" dirty="0"/>
              <a:t>并联的易失性忆阻器和电容器作为 </a:t>
            </a:r>
            <a:r>
              <a:rPr kumimoji="1" lang="en" altLang="zh-CN" dirty="0"/>
              <a:t>LIF </a:t>
            </a:r>
            <a:r>
              <a:rPr kumimoji="1" lang="zh-CN" altLang="en-US" dirty="0"/>
              <a:t>神经元的胞体运行</a:t>
            </a:r>
          </a:p>
          <a:p>
            <a:pPr marL="228600" indent="-228600">
              <a:buFont typeface="+mj-lt"/>
              <a:buAutoNum type="arabicPeriod"/>
            </a:pPr>
            <a:endParaRPr kumimoji="1" lang="zh-CN" altLang="en-US" dirty="0"/>
          </a:p>
          <a:p>
            <a:pPr marL="228600" indent="-228600">
              <a:buFont typeface="+mj-lt"/>
              <a:buAutoNum type="arabicPeriod"/>
            </a:pPr>
            <a:r>
              <a:rPr kumimoji="1" lang="zh-CN" altLang="en-US" dirty="0"/>
              <a:t>用作突触权重的电阻器（或非易失性忆阻器）</a:t>
            </a:r>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9</a:t>
            </a:fld>
            <a:endParaRPr kumimoji="1" lang="zh-CN" altLang="en-US"/>
          </a:p>
        </p:txBody>
      </p:sp>
    </p:spTree>
    <p:extLst>
      <p:ext uri="{BB962C8B-B14F-4D97-AF65-F5344CB8AC3E}">
        <p14:creationId xmlns:p14="http://schemas.microsoft.com/office/powerpoint/2010/main" val="92681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374151"/>
                </a:solidFill>
                <a:effectLst/>
                <a:latin typeface="Söhne"/>
              </a:rPr>
              <a:t>此外，在生物神经元中，当神经元从一个强连接的前突触神经元接收到脉冲时，它很容易发放，而当前突触神经元连接较弱时，需要更多的脉冲才能发放。通过调整串联电阻的突触权值（见图</a:t>
            </a:r>
            <a:r>
              <a:rPr lang="en-US" altLang="zh-CN" b="0" i="0" dirty="0">
                <a:solidFill>
                  <a:srgbClr val="374151"/>
                </a:solidFill>
                <a:effectLst/>
                <a:latin typeface="Söhne"/>
              </a:rPr>
              <a:t>3</a:t>
            </a:r>
            <a:r>
              <a:rPr lang="en" altLang="zh-CN" b="0" i="0" dirty="0">
                <a:solidFill>
                  <a:srgbClr val="374151"/>
                </a:solidFill>
                <a:effectLst/>
                <a:latin typeface="Söhne"/>
              </a:rPr>
              <a:t>b</a:t>
            </a:r>
            <a:r>
              <a:rPr lang="zh-CN" altLang="en" b="0" i="0" dirty="0">
                <a:solidFill>
                  <a:srgbClr val="374151"/>
                </a:solidFill>
                <a:effectLst/>
                <a:latin typeface="Söhne"/>
              </a:rPr>
              <a:t>，</a:t>
            </a:r>
            <a:r>
              <a:rPr lang="en" altLang="zh-CN" b="0" i="0" dirty="0">
                <a:solidFill>
                  <a:srgbClr val="374151"/>
                </a:solidFill>
                <a:effectLst/>
                <a:latin typeface="Söhne"/>
              </a:rPr>
              <a:t>g–</a:t>
            </a:r>
            <a:r>
              <a:rPr lang="en" altLang="zh-CN" b="0" i="0" dirty="0" err="1">
                <a:solidFill>
                  <a:srgbClr val="374151"/>
                </a:solidFill>
                <a:effectLst/>
                <a:latin typeface="Söhne"/>
              </a:rPr>
              <a:t>i</a:t>
            </a:r>
            <a:r>
              <a:rPr lang="zh-CN" altLang="en" b="0" i="0" dirty="0">
                <a:solidFill>
                  <a:srgbClr val="374151"/>
                </a:solidFill>
                <a:effectLst/>
                <a:latin typeface="Söhne"/>
              </a:rPr>
              <a:t>），</a:t>
            </a:r>
            <a:r>
              <a:rPr lang="zh-CN" altLang="en-US" b="0" i="0" dirty="0">
                <a:solidFill>
                  <a:srgbClr val="374151"/>
                </a:solidFill>
                <a:effectLst/>
                <a:latin typeface="Söhne"/>
              </a:rPr>
              <a:t>在我们的人工神经元中模拟了这一生物现象。</a:t>
            </a:r>
            <a:endParaRPr lang="en-US"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在人的生物神经网络中，当后突触神经元在前突触神经元发放后立即发放时，突触权值会长期强化，因为这意味着后突触神经元的发放事件与前突触神经元的发放强相关。这一生物现象被称为“</a:t>
            </a:r>
            <a:r>
              <a:rPr lang="en" altLang="zh-CN" b="0" i="0" dirty="0">
                <a:solidFill>
                  <a:srgbClr val="374151"/>
                </a:solidFill>
                <a:effectLst/>
                <a:latin typeface="Söhne"/>
              </a:rPr>
              <a:t>Hebb</a:t>
            </a:r>
            <a:r>
              <a:rPr lang="zh-CN" altLang="en-US" b="0" i="0" dirty="0">
                <a:solidFill>
                  <a:srgbClr val="374151"/>
                </a:solidFill>
                <a:effectLst/>
                <a:latin typeface="Söhne"/>
              </a:rPr>
              <a:t>学习规则”，被认为是生物神经网络的基本学习机制</a:t>
            </a:r>
            <a:r>
              <a:rPr lang="en-US" altLang="zh-CN" b="0" i="0" dirty="0">
                <a:solidFill>
                  <a:srgbClr val="374151"/>
                </a:solidFill>
                <a:effectLst/>
                <a:latin typeface="Söhne"/>
              </a:rPr>
              <a:t>23</a:t>
            </a:r>
            <a:r>
              <a:rPr lang="zh-CN" altLang="en-US" b="0" i="0" dirty="0">
                <a:solidFill>
                  <a:srgbClr val="374151"/>
                </a:solidFill>
                <a:effectLst/>
                <a:latin typeface="Söhne"/>
              </a:rPr>
              <a:t>。结果表明，基于电阻存储器的人工神经元表现出与生物</a:t>
            </a:r>
            <a:r>
              <a:rPr lang="en" altLang="zh-CN" b="0" i="0" dirty="0">
                <a:solidFill>
                  <a:srgbClr val="374151"/>
                </a:solidFill>
                <a:effectLst/>
                <a:latin typeface="Söhne"/>
              </a:rPr>
              <a:t>LIF</a:t>
            </a:r>
            <a:r>
              <a:rPr lang="zh-CN" altLang="en-US" b="0" i="0" dirty="0">
                <a:solidFill>
                  <a:srgbClr val="374151"/>
                </a:solidFill>
                <a:effectLst/>
                <a:latin typeface="Söhne"/>
              </a:rPr>
              <a:t>神经元相似的特性</a:t>
            </a:r>
            <a:endParaRPr lang="en-US"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图 </a:t>
            </a:r>
            <a:r>
              <a:rPr lang="en-US" altLang="zh-CN" b="0" i="0" dirty="0">
                <a:solidFill>
                  <a:srgbClr val="374151"/>
                </a:solidFill>
                <a:effectLst/>
                <a:latin typeface="Söhne"/>
              </a:rPr>
              <a:t>j </a:t>
            </a:r>
            <a:r>
              <a:rPr lang="zh-CN" altLang="en-US" b="0" i="0" dirty="0">
                <a:solidFill>
                  <a:srgbClr val="374151"/>
                </a:solidFill>
                <a:effectLst/>
                <a:latin typeface="Söhne"/>
              </a:rPr>
              <a:t>每个神经元都以相同的方式运行，没有任何明显的差异。人工神经元的低变化源于渐变 </a:t>
            </a:r>
            <a:r>
              <a:rPr lang="en-US" altLang="zh-CN" b="0" i="0" dirty="0" err="1">
                <a:solidFill>
                  <a:srgbClr val="374151"/>
                </a:solidFill>
                <a:effectLst/>
                <a:latin typeface="Söhne"/>
              </a:rPr>
              <a:t>TiOx</a:t>
            </a:r>
            <a:r>
              <a:rPr lang="en-US" altLang="zh-CN" b="0" i="0" dirty="0">
                <a:solidFill>
                  <a:srgbClr val="374151"/>
                </a:solidFill>
                <a:effectLst/>
                <a:latin typeface="Söhne"/>
              </a:rPr>
              <a:t> </a:t>
            </a:r>
            <a:r>
              <a:rPr lang="zh-CN" altLang="en-US" b="0" i="0" dirty="0">
                <a:solidFill>
                  <a:srgbClr val="374151"/>
                </a:solidFill>
                <a:effectLst/>
                <a:latin typeface="Söhne"/>
              </a:rPr>
              <a:t>忆阻器的可靠开关行为。</a:t>
            </a:r>
            <a:endParaRPr lang="en-US" altLang="zh-CN" b="0" i="0" dirty="0">
              <a:solidFill>
                <a:srgbClr val="374151"/>
              </a:solidFill>
              <a:effectLst/>
              <a:latin typeface="Söhne"/>
            </a:endParaRPr>
          </a:p>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53A6B3F4-194C-C94D-8271-B372E2D37FE4}" type="slidenum">
              <a:rPr kumimoji="1" lang="zh-CN" altLang="en-US" smtClean="0"/>
              <a:t>10</a:t>
            </a:fld>
            <a:endParaRPr kumimoji="1" lang="zh-CN" altLang="en-US"/>
          </a:p>
        </p:txBody>
      </p:sp>
    </p:spTree>
    <p:extLst>
      <p:ext uri="{BB962C8B-B14F-4D97-AF65-F5344CB8AC3E}">
        <p14:creationId xmlns:p14="http://schemas.microsoft.com/office/powerpoint/2010/main" val="422538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A9D9811-9441-014C-8215-53B7C5F50536}" type="datetimeFigureOut">
              <a:rPr kumimoji="1" lang="zh-CN" altLang="en-US" smtClean="0"/>
              <a:t>2023/12/14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B25B7E3-3FC0-134E-9B06-8CAC0194642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D9811-9441-014C-8215-53B7C5F50536}" type="datetimeFigureOut">
              <a:rPr kumimoji="1" lang="zh-CN" altLang="en-US" smtClean="0"/>
              <a:t>2023/12/14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5B7E3-3FC0-134E-9B06-8CAC019464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9371" y="1982450"/>
            <a:ext cx="4833257" cy="1446550"/>
          </a:xfrm>
          <a:prstGeom prst="rect">
            <a:avLst/>
          </a:prstGeom>
          <a:noFill/>
        </p:spPr>
        <p:txBody>
          <a:bodyPr wrap="square" rtlCol="0">
            <a:spAutoFit/>
          </a:bodyPr>
          <a:lstStyle/>
          <a:p>
            <a:r>
              <a:rPr kumimoji="1" lang="zh-CN" altLang="en-US" sz="8800" dirty="0"/>
              <a:t>文献汇报</a:t>
            </a:r>
          </a:p>
        </p:txBody>
      </p:sp>
      <p:sp>
        <p:nvSpPr>
          <p:cNvPr id="5" name="文本框 4"/>
          <p:cNvSpPr txBox="1"/>
          <p:nvPr/>
        </p:nvSpPr>
        <p:spPr>
          <a:xfrm>
            <a:off x="7612381" y="3860800"/>
            <a:ext cx="1800493" cy="369332"/>
          </a:xfrm>
          <a:prstGeom prst="rect">
            <a:avLst/>
          </a:prstGeom>
          <a:noFill/>
        </p:spPr>
        <p:txBody>
          <a:bodyPr wrap="none" rtlCol="0">
            <a:spAutoFit/>
          </a:bodyPr>
          <a:lstStyle/>
          <a:p>
            <a:r>
              <a:rPr kumimoji="1" lang="zh-CN" altLang="en-US" dirty="0"/>
              <a:t>汇报人：许淑乐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506992" y="1028343"/>
            <a:ext cx="4685008" cy="4524315"/>
          </a:xfrm>
          <a:prstGeom prst="rect">
            <a:avLst/>
          </a:prstGeom>
          <a:noFill/>
        </p:spPr>
        <p:txBody>
          <a:bodyPr wrap="square" rtlCol="0">
            <a:spAutoFit/>
          </a:bodyPr>
          <a:lstStyle/>
          <a:p>
            <a:r>
              <a:rPr lang="en" altLang="zh-CN" dirty="0">
                <a:latin typeface="Cambria" panose="02040503050406030204" pitchFamily="18" charset="0"/>
              </a:rPr>
              <a:t>I</a:t>
            </a:r>
            <a:r>
              <a:rPr lang="en" altLang="zh-CN" sz="1800" dirty="0">
                <a:effectLst/>
                <a:latin typeface="Cambria" panose="02040503050406030204" pitchFamily="18" charset="0"/>
              </a:rPr>
              <a:t>n a biological neuron, the neuron easily fires when it receives spikes from a strongly connected presynaptic neuron, while it requires much more spikes to fire when the presynaptic neuron is weakly connected. </a:t>
            </a:r>
          </a:p>
          <a:p>
            <a:endParaRPr lang="en" altLang="zh-CN" dirty="0">
              <a:latin typeface="Cambria" panose="02040503050406030204" pitchFamily="18" charset="0"/>
            </a:endParaRPr>
          </a:p>
          <a:p>
            <a:r>
              <a:rPr lang="en" altLang="zh-CN" sz="1800" dirty="0">
                <a:effectLst/>
                <a:latin typeface="Cambria" panose="02040503050406030204" pitchFamily="18" charset="0"/>
              </a:rPr>
              <a:t>This biological phenomenon is emulated in our artificial neuron by modifying the synaptic weight from the serial resistor (see Fig. </a:t>
            </a:r>
            <a:r>
              <a:rPr lang="en" altLang="zh-CN" sz="1800" dirty="0">
                <a:solidFill>
                  <a:srgbClr val="0000FF"/>
                </a:solidFill>
                <a:effectLst/>
                <a:latin typeface="Cambria" panose="02040503050406030204" pitchFamily="18" charset="0"/>
              </a:rPr>
              <a:t>3</a:t>
            </a:r>
            <a:r>
              <a:rPr lang="en" altLang="zh-CN" sz="1800" dirty="0">
                <a:effectLst/>
                <a:latin typeface="Cambria" panose="02040503050406030204" pitchFamily="18" charset="0"/>
              </a:rPr>
              <a:t>b, g–</a:t>
            </a:r>
            <a:r>
              <a:rPr lang="en" altLang="zh-CN" sz="1800" dirty="0" err="1">
                <a:effectLst/>
                <a:latin typeface="Cambria" panose="02040503050406030204" pitchFamily="18" charset="0"/>
              </a:rPr>
              <a:t>i</a:t>
            </a:r>
            <a:r>
              <a:rPr lang="en" altLang="zh-CN" sz="1800" dirty="0">
                <a:effectLst/>
                <a:latin typeface="Cambria" panose="02040503050406030204" pitchFamily="18" charset="0"/>
              </a:rPr>
              <a:t>). </a:t>
            </a:r>
            <a:endParaRPr lang="en" altLang="zh-CN" dirty="0">
              <a:latin typeface="Cambria" panose="02040503050406030204" pitchFamily="18" charset="0"/>
            </a:endParaRPr>
          </a:p>
          <a:p>
            <a:endParaRPr lang="en" altLang="zh-CN" dirty="0">
              <a:latin typeface="Cambria" panose="02040503050406030204" pitchFamily="18" charset="0"/>
            </a:endParaRPr>
          </a:p>
          <a:p>
            <a:r>
              <a:rPr lang="en" altLang="zh-CN" sz="1800" dirty="0">
                <a:effectLst/>
                <a:latin typeface="Cambria" panose="02040503050406030204" pitchFamily="18" charset="0"/>
              </a:rPr>
              <a:t>Fig</a:t>
            </a:r>
            <a:r>
              <a:rPr lang="en-US" altLang="zh-CN" sz="1800" dirty="0">
                <a:effectLst/>
                <a:latin typeface="Cambria" panose="02040503050406030204" pitchFamily="18" charset="0"/>
              </a:rPr>
              <a:t>.j  </a:t>
            </a:r>
            <a:r>
              <a:rPr lang="en" altLang="zh-CN" sz="1800" dirty="0">
                <a:effectLst/>
                <a:latin typeface="Cambria" panose="02040503050406030204" pitchFamily="18" charset="0"/>
              </a:rPr>
              <a:t>Every neuron operates in the same manner, without any noticeable differences.</a:t>
            </a:r>
          </a:p>
          <a:p>
            <a:r>
              <a:rPr lang="en" altLang="zh-CN" sz="1800" dirty="0">
                <a:effectLst/>
                <a:latin typeface="Cambria" panose="02040503050406030204" pitchFamily="18" charset="0"/>
              </a:rPr>
              <a:t>The low variation of the artificial neuron originates from the reliable switching behavior of the gradual </a:t>
            </a:r>
            <a:r>
              <a:rPr lang="en" altLang="zh-CN" sz="1800" dirty="0" err="1">
                <a:effectLst/>
                <a:latin typeface="Cambria" panose="02040503050406030204" pitchFamily="18" charset="0"/>
              </a:rPr>
              <a:t>TiOx</a:t>
            </a:r>
            <a:r>
              <a:rPr lang="en" altLang="zh-CN" sz="1800" dirty="0">
                <a:effectLst/>
                <a:latin typeface="Cambria" panose="02040503050406030204" pitchFamily="18" charset="0"/>
              </a:rPr>
              <a:t> memristor. </a:t>
            </a:r>
            <a:endParaRPr lang="en" altLang="zh-CN" dirty="0">
              <a:latin typeface="Cambria" panose="02040503050406030204" pitchFamily="18" charset="0"/>
            </a:endParaRPr>
          </a:p>
        </p:txBody>
      </p:sp>
      <p:pic>
        <p:nvPicPr>
          <p:cNvPr id="6" name="图片 5">
            <a:extLst>
              <a:ext uri="{FF2B5EF4-FFF2-40B4-BE49-F238E27FC236}">
                <a16:creationId xmlns:a16="http://schemas.microsoft.com/office/drawing/2014/main" id="{AEB806A6-6B37-71C7-E0E9-E217135CD08D}"/>
              </a:ext>
            </a:extLst>
          </p:cNvPr>
          <p:cNvPicPr>
            <a:picLocks noChangeAspect="1"/>
          </p:cNvPicPr>
          <p:nvPr/>
        </p:nvPicPr>
        <p:blipFill rotWithShape="1">
          <a:blip r:embed="rId3"/>
          <a:srcRect t="47848"/>
          <a:stretch/>
        </p:blipFill>
        <p:spPr>
          <a:xfrm>
            <a:off x="360000" y="1188001"/>
            <a:ext cx="7200000" cy="4219917"/>
          </a:xfrm>
          <a:prstGeom prst="rect">
            <a:avLst/>
          </a:prstGeom>
        </p:spPr>
      </p:pic>
      <p:sp>
        <p:nvSpPr>
          <p:cNvPr id="2" name="矩形 1">
            <a:extLst>
              <a:ext uri="{FF2B5EF4-FFF2-40B4-BE49-F238E27FC236}">
                <a16:creationId xmlns:a16="http://schemas.microsoft.com/office/drawing/2014/main" id="{3B4E04D6-28AE-E6F8-0C83-CDB5FCDB2E6A}"/>
              </a:ext>
            </a:extLst>
          </p:cNvPr>
          <p:cNvSpPr/>
          <p:nvPr/>
        </p:nvSpPr>
        <p:spPr>
          <a:xfrm>
            <a:off x="360000" y="360000"/>
            <a:ext cx="6258893" cy="360000"/>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 memristor-based LIF neuron </a:t>
            </a:r>
          </a:p>
        </p:txBody>
      </p:sp>
    </p:spTree>
    <p:extLst>
      <p:ext uri="{BB962C8B-B14F-4D97-AF65-F5344CB8AC3E}">
        <p14:creationId xmlns:p14="http://schemas.microsoft.com/office/powerpoint/2010/main" val="15624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061200" y="1531823"/>
            <a:ext cx="5028889" cy="923330"/>
          </a:xfrm>
          <a:prstGeom prst="rect">
            <a:avLst/>
          </a:prstGeom>
          <a:noFill/>
        </p:spPr>
        <p:txBody>
          <a:bodyPr wrap="square" rtlCol="0">
            <a:spAutoFit/>
          </a:bodyPr>
          <a:lstStyle/>
          <a:p>
            <a:r>
              <a:rPr lang="en" altLang="zh-CN" sz="1800" dirty="0">
                <a:effectLst/>
                <a:latin typeface="AdvOT1ef757c0"/>
              </a:rPr>
              <a:t>Each memristor shows an identical and uniform response to the 4-bit input due to the excellent uniformity of the gradual </a:t>
            </a:r>
            <a:r>
              <a:rPr lang="en" altLang="zh-CN" sz="1800" dirty="0" err="1">
                <a:effectLst/>
                <a:latin typeface="AdvOT1ef757c0"/>
              </a:rPr>
              <a:t>TiOx</a:t>
            </a:r>
            <a:r>
              <a:rPr lang="en" altLang="zh-CN" sz="1800" dirty="0">
                <a:effectLst/>
                <a:latin typeface="AdvOT1ef757c0"/>
              </a:rPr>
              <a:t> memristor. </a:t>
            </a:r>
            <a:endParaRPr lang="en" altLang="zh-CN" dirty="0"/>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10020884"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Binary and sequence input processing of the 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 memristor. </a:t>
            </a:r>
          </a:p>
        </p:txBody>
      </p:sp>
      <p:pic>
        <p:nvPicPr>
          <p:cNvPr id="3" name="图片 2">
            <a:extLst>
              <a:ext uri="{FF2B5EF4-FFF2-40B4-BE49-F238E27FC236}">
                <a16:creationId xmlns:a16="http://schemas.microsoft.com/office/drawing/2014/main" id="{2FA0D723-8FF0-CE15-1E61-9C6E5F7363CB}"/>
              </a:ext>
            </a:extLst>
          </p:cNvPr>
          <p:cNvPicPr>
            <a:picLocks noChangeAspect="1"/>
          </p:cNvPicPr>
          <p:nvPr/>
        </p:nvPicPr>
        <p:blipFill>
          <a:blip r:embed="rId3"/>
          <a:stretch>
            <a:fillRect/>
          </a:stretch>
        </p:blipFill>
        <p:spPr>
          <a:xfrm>
            <a:off x="842572" y="1214202"/>
            <a:ext cx="4899294" cy="4945297"/>
          </a:xfrm>
          <a:prstGeom prst="rect">
            <a:avLst/>
          </a:prstGeom>
        </p:spPr>
      </p:pic>
    </p:spTree>
    <p:extLst>
      <p:ext uri="{BB962C8B-B14F-4D97-AF65-F5344CB8AC3E}">
        <p14:creationId xmlns:p14="http://schemas.microsoft.com/office/powerpoint/2010/main" val="2108981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6297160" y="1799506"/>
            <a:ext cx="5471196" cy="2585323"/>
          </a:xfrm>
          <a:prstGeom prst="rect">
            <a:avLst/>
          </a:prstGeom>
          <a:noFill/>
        </p:spPr>
        <p:txBody>
          <a:bodyPr wrap="square" rtlCol="0">
            <a:spAutoFit/>
          </a:bodyPr>
          <a:lstStyle/>
          <a:p>
            <a:r>
              <a:rPr lang="en" altLang="zh-CN" sz="1800" dirty="0">
                <a:effectLst/>
                <a:latin typeface="AdvOT1ef757c0"/>
              </a:rPr>
              <a:t>The sequences are converted to a pulse train and the pulse train is fed into the memristors. The memristor assigned to the character is potentiated by the pulse, while the others are rested and naturally decayed. Because of the self-decaying (short-term memory) property, the latest pulses strongly affect the memristors</a:t>
            </a:r>
            <a:r>
              <a:rPr lang="en" altLang="zh-CN" sz="1800" dirty="0">
                <a:effectLst/>
                <a:latin typeface="AdvOT1ef757c0+20"/>
              </a:rPr>
              <a:t>’ </a:t>
            </a:r>
            <a:r>
              <a:rPr lang="en" altLang="zh-CN" sz="1800" dirty="0">
                <a:effectLst/>
                <a:latin typeface="AdvOT1ef757c0"/>
              </a:rPr>
              <a:t>current states, while the former pulses hardly affect the current state, as the information is already lost due to the decaying effect </a:t>
            </a:r>
            <a:endParaRPr lang="en" altLang="zh-CN" dirty="0"/>
          </a:p>
        </p:txBody>
      </p:sp>
      <p:sp>
        <p:nvSpPr>
          <p:cNvPr id="9" name="矩形 8">
            <a:extLst>
              <a:ext uri="{FF2B5EF4-FFF2-40B4-BE49-F238E27FC236}">
                <a16:creationId xmlns:a16="http://schemas.microsoft.com/office/drawing/2014/main" id="{9F07FDD6-3BFC-C92A-4FA8-5C6652FF7F20}"/>
              </a:ext>
            </a:extLst>
          </p:cNvPr>
          <p:cNvSpPr/>
          <p:nvPr/>
        </p:nvSpPr>
        <p:spPr>
          <a:xfrm>
            <a:off x="360000" y="360000"/>
            <a:ext cx="10433896"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A schematic of the memristors processing two different sequence input</a:t>
            </a:r>
            <a:endParaRPr lang="en" altLang="zh-CN" sz="2400" dirty="0">
              <a:latin typeface="Cambria" panose="02040503050406030204" pitchFamily="18" charset="0"/>
            </a:endParaRPr>
          </a:p>
        </p:txBody>
      </p:sp>
      <p:pic>
        <p:nvPicPr>
          <p:cNvPr id="3" name="图片 2">
            <a:extLst>
              <a:ext uri="{FF2B5EF4-FFF2-40B4-BE49-F238E27FC236}">
                <a16:creationId xmlns:a16="http://schemas.microsoft.com/office/drawing/2014/main" id="{82CFDAAD-6E70-5DDB-FFFA-A8AB5865603A}"/>
              </a:ext>
            </a:extLst>
          </p:cNvPr>
          <p:cNvPicPr>
            <a:picLocks noChangeAspect="1"/>
          </p:cNvPicPr>
          <p:nvPr/>
        </p:nvPicPr>
        <p:blipFill>
          <a:blip r:embed="rId3"/>
          <a:stretch>
            <a:fillRect/>
          </a:stretch>
        </p:blipFill>
        <p:spPr>
          <a:xfrm>
            <a:off x="961057" y="743276"/>
            <a:ext cx="4061089" cy="5736724"/>
          </a:xfrm>
          <a:prstGeom prst="rect">
            <a:avLst/>
          </a:prstGeom>
        </p:spPr>
      </p:pic>
    </p:spTree>
    <p:extLst>
      <p:ext uri="{BB962C8B-B14F-4D97-AF65-F5344CB8AC3E}">
        <p14:creationId xmlns:p14="http://schemas.microsoft.com/office/powerpoint/2010/main" val="374883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6297160" y="1799506"/>
            <a:ext cx="5471196" cy="1200329"/>
          </a:xfrm>
          <a:prstGeom prst="rect">
            <a:avLst/>
          </a:prstGeom>
          <a:noFill/>
        </p:spPr>
        <p:txBody>
          <a:bodyPr wrap="square" rtlCol="0">
            <a:spAutoFit/>
          </a:bodyPr>
          <a:lstStyle/>
          <a:p>
            <a:r>
              <a:rPr lang="en" altLang="zh-CN" sz="1800" dirty="0">
                <a:effectLst/>
                <a:latin typeface="AdvOT1ef757c0"/>
              </a:rPr>
              <a:t>the outcome of the memristors distinguishes the differently ordered alphabet sequences. </a:t>
            </a:r>
            <a:endParaRPr lang="en" altLang="zh-CN" dirty="0"/>
          </a:p>
          <a:p>
            <a:endParaRPr lang="en" altLang="zh-CN" dirty="0">
              <a:latin typeface="AdvOT1ef757c0"/>
            </a:endParaRPr>
          </a:p>
          <a:p>
            <a:endParaRPr lang="en" altLang="zh-CN" dirty="0"/>
          </a:p>
        </p:txBody>
      </p:sp>
      <p:pic>
        <p:nvPicPr>
          <p:cNvPr id="6" name="图片 5">
            <a:extLst>
              <a:ext uri="{FF2B5EF4-FFF2-40B4-BE49-F238E27FC236}">
                <a16:creationId xmlns:a16="http://schemas.microsoft.com/office/drawing/2014/main" id="{1F2C20D5-33CA-A2D3-FA9B-92F1A337908B}"/>
              </a:ext>
            </a:extLst>
          </p:cNvPr>
          <p:cNvPicPr>
            <a:picLocks noChangeAspect="1"/>
          </p:cNvPicPr>
          <p:nvPr/>
        </p:nvPicPr>
        <p:blipFill>
          <a:blip r:embed="rId3"/>
          <a:stretch>
            <a:fillRect/>
          </a:stretch>
        </p:blipFill>
        <p:spPr>
          <a:xfrm>
            <a:off x="1144665" y="882200"/>
            <a:ext cx="3606800" cy="5435600"/>
          </a:xfrm>
          <a:prstGeom prst="rect">
            <a:avLst/>
          </a:prstGeom>
        </p:spPr>
      </p:pic>
      <p:pic>
        <p:nvPicPr>
          <p:cNvPr id="7" name="图片 6">
            <a:extLst>
              <a:ext uri="{FF2B5EF4-FFF2-40B4-BE49-F238E27FC236}">
                <a16:creationId xmlns:a16="http://schemas.microsoft.com/office/drawing/2014/main" id="{7ED2935E-C846-6FB7-11C8-79ACE8A05E30}"/>
              </a:ext>
            </a:extLst>
          </p:cNvPr>
          <p:cNvPicPr>
            <a:picLocks noChangeAspect="1"/>
          </p:cNvPicPr>
          <p:nvPr/>
        </p:nvPicPr>
        <p:blipFill>
          <a:blip r:embed="rId3"/>
          <a:stretch>
            <a:fillRect/>
          </a:stretch>
        </p:blipFill>
        <p:spPr>
          <a:xfrm>
            <a:off x="1297065" y="1034600"/>
            <a:ext cx="3606800" cy="5435600"/>
          </a:xfrm>
          <a:prstGeom prst="rect">
            <a:avLst/>
          </a:prstGeom>
        </p:spPr>
      </p:pic>
      <p:sp>
        <p:nvSpPr>
          <p:cNvPr id="9" name="矩形 8">
            <a:extLst>
              <a:ext uri="{FF2B5EF4-FFF2-40B4-BE49-F238E27FC236}">
                <a16:creationId xmlns:a16="http://schemas.microsoft.com/office/drawing/2014/main" id="{9F07FDD6-3BFC-C92A-4FA8-5C6652FF7F20}"/>
              </a:ext>
            </a:extLst>
          </p:cNvPr>
          <p:cNvSpPr/>
          <p:nvPr/>
        </p:nvSpPr>
        <p:spPr>
          <a:xfrm>
            <a:off x="360000" y="360000"/>
            <a:ext cx="10020884"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Binary and sequence input processing of the 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 memristor. </a:t>
            </a:r>
          </a:p>
        </p:txBody>
      </p:sp>
    </p:spTree>
    <p:extLst>
      <p:ext uri="{BB962C8B-B14F-4D97-AF65-F5344CB8AC3E}">
        <p14:creationId xmlns:p14="http://schemas.microsoft.com/office/powerpoint/2010/main" val="214063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813962" y="1531823"/>
            <a:ext cx="4276127" cy="3970318"/>
          </a:xfrm>
          <a:prstGeom prst="rect">
            <a:avLst/>
          </a:prstGeom>
          <a:noFill/>
        </p:spPr>
        <p:txBody>
          <a:bodyPr wrap="square" rtlCol="0">
            <a:spAutoFit/>
          </a:bodyPr>
          <a:lstStyle/>
          <a:p>
            <a:endParaRPr lang="en" altLang="zh-CN" dirty="0">
              <a:latin typeface="AdvOT1ef757c0"/>
            </a:endParaRPr>
          </a:p>
          <a:p>
            <a:r>
              <a:rPr lang="en" altLang="zh-CN" sz="1800" dirty="0">
                <a:effectLst/>
                <a:latin typeface="AdvOT1ef757c0"/>
              </a:rPr>
              <a:t>Therefore, if the multiple W/I ratios are utilized for the memristors, different outputs will be obtained from the memristors with different W/I ratios for the same input, which can improve the training of the readout function.</a:t>
            </a:r>
          </a:p>
          <a:p>
            <a:endParaRPr lang="en" altLang="zh-CN" dirty="0">
              <a:latin typeface="AdvOT1ef757c0"/>
            </a:endParaRPr>
          </a:p>
          <a:p>
            <a:r>
              <a:rPr lang="en" altLang="zh-CN" sz="1800" dirty="0">
                <a:effectLst/>
                <a:latin typeface="AdvOT1ef757c0"/>
              </a:rPr>
              <a:t>The output of the long-term memristors only contains frequency information of each alphabet, while the order information is clearly shown in the short-term memristors. </a:t>
            </a:r>
            <a:endParaRPr lang="en" altLang="zh-CN" dirty="0">
              <a:latin typeface="AdvOT1ef757c0"/>
            </a:endParaRPr>
          </a:p>
          <a:p>
            <a:endParaRPr lang="en" altLang="zh-CN" dirty="0"/>
          </a:p>
        </p:txBody>
      </p:sp>
      <p:pic>
        <p:nvPicPr>
          <p:cNvPr id="6" name="图片 5">
            <a:extLst>
              <a:ext uri="{FF2B5EF4-FFF2-40B4-BE49-F238E27FC236}">
                <a16:creationId xmlns:a16="http://schemas.microsoft.com/office/drawing/2014/main" id="{5B422CBE-B2E1-DE81-644E-6F7B8D9A7D22}"/>
              </a:ext>
            </a:extLst>
          </p:cNvPr>
          <p:cNvPicPr>
            <a:picLocks noChangeAspect="1"/>
          </p:cNvPicPr>
          <p:nvPr/>
        </p:nvPicPr>
        <p:blipFill>
          <a:blip r:embed="rId3"/>
          <a:stretch>
            <a:fillRect/>
          </a:stretch>
        </p:blipFill>
        <p:spPr>
          <a:xfrm>
            <a:off x="101911" y="965200"/>
            <a:ext cx="7794089" cy="4360977"/>
          </a:xfrm>
          <a:prstGeom prst="rect">
            <a:avLst/>
          </a:prstGeom>
        </p:spPr>
      </p:pic>
      <p:sp>
        <p:nvSpPr>
          <p:cNvPr id="7" name="矩形 6">
            <a:extLst>
              <a:ext uri="{FF2B5EF4-FFF2-40B4-BE49-F238E27FC236}">
                <a16:creationId xmlns:a16="http://schemas.microsoft.com/office/drawing/2014/main" id="{D25981BB-10DC-37D9-50A4-66C023D16670}"/>
              </a:ext>
            </a:extLst>
          </p:cNvPr>
          <p:cNvSpPr/>
          <p:nvPr/>
        </p:nvSpPr>
        <p:spPr>
          <a:xfrm>
            <a:off x="360000" y="360000"/>
            <a:ext cx="10020884"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Binary and sequence input processing of the 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 memristor. </a:t>
            </a:r>
          </a:p>
        </p:txBody>
      </p:sp>
    </p:spTree>
    <p:extLst>
      <p:ext uri="{BB962C8B-B14F-4D97-AF65-F5344CB8AC3E}">
        <p14:creationId xmlns:p14="http://schemas.microsoft.com/office/powerpoint/2010/main" val="192424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672388" y="1531823"/>
            <a:ext cx="4417701" cy="3416320"/>
          </a:xfrm>
          <a:prstGeom prst="rect">
            <a:avLst/>
          </a:prstGeom>
          <a:noFill/>
        </p:spPr>
        <p:txBody>
          <a:bodyPr wrap="square" rtlCol="0">
            <a:spAutoFit/>
          </a:bodyPr>
          <a:lstStyle/>
          <a:p>
            <a:r>
              <a:rPr lang="en" altLang="zh-CN" sz="1800" dirty="0">
                <a:effectLst/>
                <a:latin typeface="AdvOT1ef757c0"/>
              </a:rPr>
              <a:t>we propose a neuro-</a:t>
            </a:r>
            <a:r>
              <a:rPr lang="en" altLang="zh-CN" sz="1800" dirty="0" err="1">
                <a:effectLst/>
                <a:latin typeface="AdvOT1ef757c0"/>
              </a:rPr>
              <a:t>memristive</a:t>
            </a:r>
            <a:r>
              <a:rPr lang="en" altLang="zh-CN" sz="1800" dirty="0">
                <a:effectLst/>
                <a:latin typeface="AdvOT1ef757c0"/>
              </a:rPr>
              <a:t> computing system based on the gradual </a:t>
            </a:r>
            <a:r>
              <a:rPr lang="en" altLang="zh-CN" sz="1800" dirty="0" err="1">
                <a:effectLst/>
                <a:latin typeface="AdvOT1ef757c0"/>
              </a:rPr>
              <a:t>TiOx</a:t>
            </a:r>
            <a:r>
              <a:rPr lang="en" altLang="zh-CN" sz="1800" dirty="0">
                <a:effectLst/>
                <a:latin typeface="AdvOT1ef757c0"/>
              </a:rPr>
              <a:t> memristor to generate new, potential AMP sequences. </a:t>
            </a:r>
            <a:endParaRPr lang="en" altLang="zh-CN" dirty="0"/>
          </a:p>
          <a:p>
            <a:endParaRPr lang="en" altLang="zh-CN" dirty="0">
              <a:latin typeface="AdvOT1ef757c0"/>
            </a:endParaRPr>
          </a:p>
          <a:p>
            <a:r>
              <a:rPr lang="en" altLang="zh-CN" sz="1800" dirty="0">
                <a:effectLst/>
                <a:latin typeface="AdvOT1ef757c0"/>
              </a:rPr>
              <a:t>Fig</a:t>
            </a:r>
            <a:r>
              <a:rPr lang="en-US" altLang="zh-CN" sz="1800" dirty="0">
                <a:effectLst/>
                <a:latin typeface="AdvOT1ef757c0"/>
              </a:rPr>
              <a:t>.j  </a:t>
            </a:r>
            <a:r>
              <a:rPr lang="en" altLang="zh-CN" sz="1800" dirty="0">
                <a:effectLst/>
                <a:latin typeface="AdvOT1ef757c0"/>
              </a:rPr>
              <a:t>Every neuron operates in the same manner, without any noticeable differences.</a:t>
            </a:r>
          </a:p>
          <a:p>
            <a:r>
              <a:rPr lang="en" altLang="zh-CN" sz="1800" dirty="0">
                <a:effectLst/>
                <a:latin typeface="AdvOT1ef757c0"/>
              </a:rPr>
              <a:t>The low variation of the arti</a:t>
            </a:r>
            <a:r>
              <a:rPr lang="en" altLang="zh-CN" sz="1800" dirty="0">
                <a:effectLst/>
                <a:latin typeface="AdvOT1ef757c0+fb"/>
              </a:rPr>
              <a:t>fi</a:t>
            </a:r>
            <a:r>
              <a:rPr lang="en" altLang="zh-CN" sz="1800" dirty="0">
                <a:effectLst/>
                <a:latin typeface="AdvOT1ef757c0"/>
              </a:rPr>
              <a:t>cial neuron originates from the reliable switching behavior of the gradual </a:t>
            </a:r>
            <a:r>
              <a:rPr lang="en" altLang="zh-CN" sz="1800" dirty="0" err="1">
                <a:effectLst/>
                <a:latin typeface="AdvOT1ef757c0"/>
              </a:rPr>
              <a:t>TiOx</a:t>
            </a:r>
            <a:r>
              <a:rPr lang="en" altLang="zh-CN" sz="1800" dirty="0">
                <a:effectLst/>
                <a:latin typeface="AdvOT1ef757c0"/>
              </a:rPr>
              <a:t> memristor. </a:t>
            </a:r>
            <a:endParaRPr lang="en" altLang="zh-CN" dirty="0"/>
          </a:p>
          <a:p>
            <a:r>
              <a:rPr lang="en" altLang="zh-CN" sz="1800" dirty="0">
                <a:effectLst/>
                <a:latin typeface="AdvOT1ef757c0"/>
              </a:rPr>
              <a:t> </a:t>
            </a:r>
            <a:endParaRPr lang="en" altLang="zh-CN" dirty="0"/>
          </a:p>
          <a:p>
            <a:endParaRPr lang="en" altLang="zh-CN" dirty="0">
              <a:latin typeface="AdvOT1ef757c0"/>
            </a:endParaRPr>
          </a:p>
          <a:p>
            <a:endParaRPr lang="en" altLang="zh-CN" dirty="0"/>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41299"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 Generated AMP sequences </a:t>
            </a:r>
          </a:p>
        </p:txBody>
      </p:sp>
      <p:pic>
        <p:nvPicPr>
          <p:cNvPr id="6" name="图片 5">
            <a:extLst>
              <a:ext uri="{FF2B5EF4-FFF2-40B4-BE49-F238E27FC236}">
                <a16:creationId xmlns:a16="http://schemas.microsoft.com/office/drawing/2014/main" id="{83509762-7689-A376-6AF0-F9F822E3C254}"/>
              </a:ext>
            </a:extLst>
          </p:cNvPr>
          <p:cNvPicPr>
            <a:picLocks noChangeAspect="1"/>
          </p:cNvPicPr>
          <p:nvPr/>
        </p:nvPicPr>
        <p:blipFill rotWithShape="1">
          <a:blip r:embed="rId3"/>
          <a:srcRect b="41424"/>
          <a:stretch/>
        </p:blipFill>
        <p:spPr>
          <a:xfrm>
            <a:off x="360000" y="931015"/>
            <a:ext cx="7181681" cy="4017128"/>
          </a:xfrm>
          <a:prstGeom prst="rect">
            <a:avLst/>
          </a:prstGeom>
        </p:spPr>
      </p:pic>
      <p:pic>
        <p:nvPicPr>
          <p:cNvPr id="5" name="图片 4">
            <a:extLst>
              <a:ext uri="{FF2B5EF4-FFF2-40B4-BE49-F238E27FC236}">
                <a16:creationId xmlns:a16="http://schemas.microsoft.com/office/drawing/2014/main" id="{916D1B69-5288-14EF-DDF8-5E8FEEFEAE4A}"/>
              </a:ext>
            </a:extLst>
          </p:cNvPr>
          <p:cNvPicPr>
            <a:picLocks noChangeAspect="1"/>
          </p:cNvPicPr>
          <p:nvPr/>
        </p:nvPicPr>
        <p:blipFill rotWithShape="1">
          <a:blip r:embed="rId3"/>
          <a:srcRect t="63482" r="36607" b="7759"/>
          <a:stretch/>
        </p:blipFill>
        <p:spPr>
          <a:xfrm>
            <a:off x="826168" y="4701359"/>
            <a:ext cx="4229929" cy="1832428"/>
          </a:xfrm>
          <a:prstGeom prst="rect">
            <a:avLst/>
          </a:prstGeom>
        </p:spPr>
      </p:pic>
    </p:spTree>
    <p:extLst>
      <p:ext uri="{BB962C8B-B14F-4D97-AF65-F5344CB8AC3E}">
        <p14:creationId xmlns:p14="http://schemas.microsoft.com/office/powerpoint/2010/main" val="282931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4643718" y="2085349"/>
            <a:ext cx="7338795" cy="3416320"/>
          </a:xfrm>
          <a:prstGeom prst="rect">
            <a:avLst/>
          </a:prstGeom>
          <a:noFill/>
        </p:spPr>
        <p:txBody>
          <a:bodyPr wrap="square" rtlCol="0">
            <a:spAutoFit/>
          </a:bodyPr>
          <a:lstStyle/>
          <a:p>
            <a:r>
              <a:rPr lang="en" altLang="zh-CN" sz="1800" dirty="0">
                <a:effectLst/>
                <a:latin typeface="AdvOTea1a7398"/>
              </a:rPr>
              <a:t>The 3D image of an AMP (protein data bank ID: 2mag</a:t>
            </a:r>
            <a:r>
              <a:rPr lang="en" altLang="zh-CN" sz="1800" dirty="0">
                <a:solidFill>
                  <a:srgbClr val="0000FF"/>
                </a:solidFill>
                <a:effectLst/>
                <a:latin typeface="AdvOTea1a7398"/>
              </a:rPr>
              <a:t>44</a:t>
            </a:r>
            <a:r>
              <a:rPr lang="en" altLang="zh-CN" sz="1800" dirty="0">
                <a:effectLst/>
                <a:latin typeface="AdvOTea1a7398"/>
              </a:rPr>
              <a:t>) in the training set. </a:t>
            </a:r>
          </a:p>
          <a:p>
            <a:endParaRPr lang="en" altLang="zh-CN" dirty="0">
              <a:latin typeface="AdvOTea1a7398"/>
            </a:endParaRPr>
          </a:p>
          <a:p>
            <a:endParaRPr lang="en" altLang="zh-CN" sz="1800" dirty="0">
              <a:effectLst/>
              <a:latin typeface="AdvOTea1a7398"/>
            </a:endParaRPr>
          </a:p>
          <a:p>
            <a:endParaRPr lang="en" altLang="zh-CN" dirty="0">
              <a:latin typeface="AdvOTea1a7398"/>
            </a:endParaRPr>
          </a:p>
          <a:p>
            <a:endParaRPr lang="en" altLang="zh-CN" sz="1800" dirty="0">
              <a:effectLst/>
              <a:latin typeface="AdvOTea1a7398"/>
            </a:endParaRPr>
          </a:p>
          <a:p>
            <a:endParaRPr lang="en" altLang="zh-CN" dirty="0">
              <a:latin typeface="AdvOTea1a7398"/>
            </a:endParaRPr>
          </a:p>
          <a:p>
            <a:endParaRPr lang="en" altLang="zh-CN" sz="1800" dirty="0">
              <a:effectLst/>
              <a:latin typeface="AdvOTea1a7398"/>
            </a:endParaRPr>
          </a:p>
          <a:p>
            <a:r>
              <a:rPr lang="en" altLang="zh-CN" sz="1800" dirty="0">
                <a:effectLst/>
                <a:latin typeface="AdvOTea1a7398"/>
              </a:rPr>
              <a:t>A predicted 3D image of the generated AMP from the mixed case neuro</a:t>
            </a:r>
            <a:r>
              <a:rPr lang="en-US" altLang="zh-CN" sz="1800" dirty="0">
                <a:effectLst/>
                <a:latin typeface="AdvOTea1a7398"/>
              </a:rPr>
              <a:t>-</a:t>
            </a:r>
            <a:r>
              <a:rPr lang="en" altLang="zh-CN" sz="1800" dirty="0" err="1">
                <a:effectLst/>
                <a:latin typeface="AdvOTea1a7398"/>
              </a:rPr>
              <a:t>memristive</a:t>
            </a:r>
            <a:r>
              <a:rPr lang="en" altLang="zh-CN" sz="1800" dirty="0">
                <a:effectLst/>
                <a:latin typeface="AdvOTea1a7398"/>
              </a:rPr>
              <a:t> computing system. </a:t>
            </a:r>
          </a:p>
          <a:p>
            <a:r>
              <a:rPr lang="en" altLang="zh-CN" sz="1800" dirty="0">
                <a:effectLst/>
                <a:latin typeface="AdvOT1ef757c0"/>
              </a:rPr>
              <a:t> </a:t>
            </a:r>
            <a:endParaRPr lang="en" altLang="zh-CN" dirty="0"/>
          </a:p>
          <a:p>
            <a:endParaRPr lang="en" altLang="zh-CN" dirty="0">
              <a:latin typeface="AdvOT1ef757c0"/>
            </a:endParaRPr>
          </a:p>
          <a:p>
            <a:endParaRPr lang="en" altLang="zh-CN" dirty="0"/>
          </a:p>
        </p:txBody>
      </p:sp>
      <p:pic>
        <p:nvPicPr>
          <p:cNvPr id="6" name="图片 5">
            <a:extLst>
              <a:ext uri="{FF2B5EF4-FFF2-40B4-BE49-F238E27FC236}">
                <a16:creationId xmlns:a16="http://schemas.microsoft.com/office/drawing/2014/main" id="{83509762-7689-A376-6AF0-F9F822E3C254}"/>
              </a:ext>
            </a:extLst>
          </p:cNvPr>
          <p:cNvPicPr>
            <a:picLocks noChangeAspect="1"/>
          </p:cNvPicPr>
          <p:nvPr/>
        </p:nvPicPr>
        <p:blipFill rotWithShape="1">
          <a:blip r:embed="rId3"/>
          <a:srcRect l="63393" t="57796"/>
          <a:stretch/>
        </p:blipFill>
        <p:spPr>
          <a:xfrm>
            <a:off x="510326" y="1041952"/>
            <a:ext cx="3740646" cy="4118121"/>
          </a:xfrm>
          <a:prstGeom prst="rect">
            <a:avLst/>
          </a:prstGeom>
        </p:spPr>
      </p:pic>
      <p:sp>
        <p:nvSpPr>
          <p:cNvPr id="3" name="矩形 2">
            <a:extLst>
              <a:ext uri="{FF2B5EF4-FFF2-40B4-BE49-F238E27FC236}">
                <a16:creationId xmlns:a16="http://schemas.microsoft.com/office/drawing/2014/main" id="{E55898C0-9E31-E3BB-1FEB-F52DE8666311}"/>
              </a:ext>
            </a:extLst>
          </p:cNvPr>
          <p:cNvSpPr/>
          <p:nvPr/>
        </p:nvSpPr>
        <p:spPr>
          <a:xfrm>
            <a:off x="360000" y="360000"/>
            <a:ext cx="4041299"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 Generated AMP sequences </a:t>
            </a:r>
          </a:p>
        </p:txBody>
      </p:sp>
    </p:spTree>
    <p:extLst>
      <p:ext uri="{BB962C8B-B14F-4D97-AF65-F5344CB8AC3E}">
        <p14:creationId xmlns:p14="http://schemas.microsoft.com/office/powerpoint/2010/main" val="25537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813962" y="1531823"/>
            <a:ext cx="4276127" cy="2308324"/>
          </a:xfrm>
          <a:prstGeom prst="rect">
            <a:avLst/>
          </a:prstGeom>
          <a:noFill/>
        </p:spPr>
        <p:txBody>
          <a:bodyPr wrap="square" rtlCol="0">
            <a:spAutoFit/>
          </a:bodyPr>
          <a:lstStyle/>
          <a:p>
            <a:r>
              <a:rPr lang="en" altLang="zh-CN" sz="1800" dirty="0">
                <a:effectLst/>
                <a:latin typeface="AdvOT1ef757c0"/>
              </a:rPr>
              <a:t>The outputs from each memristor device are mapped to each node of the readout function, and the readout function trains its weights with backpropagation method based on the error between the readout function output and the target data. </a:t>
            </a:r>
            <a:endParaRPr lang="en" altLang="zh-CN" dirty="0"/>
          </a:p>
          <a:p>
            <a:endParaRPr lang="en" altLang="zh-CN" dirty="0">
              <a:latin typeface="AdvOT1ef757c0"/>
            </a:endParaRPr>
          </a:p>
          <a:p>
            <a:endParaRPr lang="en" altLang="zh-CN" dirty="0"/>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9269909" cy="461665"/>
          </a:xfrm>
          <a:prstGeom prst="rect">
            <a:avLst/>
          </a:prstGeom>
          <a:noFill/>
        </p:spPr>
        <p:txBody>
          <a:bodyPr wrap="none" lIns="91440" tIns="45720" rIns="91440" bIns="45720">
            <a:spAutoFit/>
          </a:bodyPr>
          <a:lstStyle/>
          <a:p>
            <a:pPr algn="ctr"/>
            <a:r>
              <a:rPr lang="en" altLang="zh-CN" sz="2400" b="1" dirty="0">
                <a:latin typeface="Cambria" panose="02040503050406030204" pitchFamily="18" charset="0"/>
              </a:rPr>
              <a:t>A circuit schematic for the neuro-</a:t>
            </a:r>
            <a:r>
              <a:rPr lang="en" altLang="zh-CN" sz="2400" b="1" dirty="0" err="1">
                <a:latin typeface="Cambria" panose="02040503050406030204" pitchFamily="18" charset="0"/>
              </a:rPr>
              <a:t>memristive</a:t>
            </a:r>
            <a:r>
              <a:rPr lang="en" altLang="zh-CN" sz="2400" b="1" dirty="0">
                <a:latin typeface="Cambria" panose="02040503050406030204" pitchFamily="18" charset="0"/>
              </a:rPr>
              <a:t> computing system  </a:t>
            </a:r>
          </a:p>
        </p:txBody>
      </p:sp>
      <p:pic>
        <p:nvPicPr>
          <p:cNvPr id="7" name="图片 6">
            <a:extLst>
              <a:ext uri="{FF2B5EF4-FFF2-40B4-BE49-F238E27FC236}">
                <a16:creationId xmlns:a16="http://schemas.microsoft.com/office/drawing/2014/main" id="{3E2977E1-6DEC-0582-2C7F-8757BD5FFBC8}"/>
              </a:ext>
            </a:extLst>
          </p:cNvPr>
          <p:cNvPicPr>
            <a:picLocks noChangeAspect="1"/>
          </p:cNvPicPr>
          <p:nvPr/>
        </p:nvPicPr>
        <p:blipFill>
          <a:blip r:embed="rId3"/>
          <a:stretch>
            <a:fillRect/>
          </a:stretch>
        </p:blipFill>
        <p:spPr>
          <a:xfrm>
            <a:off x="509902" y="1236134"/>
            <a:ext cx="7240642" cy="4530778"/>
          </a:xfrm>
          <a:prstGeom prst="rect">
            <a:avLst/>
          </a:prstGeom>
        </p:spPr>
      </p:pic>
    </p:spTree>
    <p:extLst>
      <p:ext uri="{BB962C8B-B14F-4D97-AF65-F5344CB8AC3E}">
        <p14:creationId xmlns:p14="http://schemas.microsoft.com/office/powerpoint/2010/main" val="728365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649572" y="5088967"/>
            <a:ext cx="9685338" cy="923330"/>
          </a:xfrm>
          <a:prstGeom prst="rect">
            <a:avLst/>
          </a:prstGeom>
          <a:noFill/>
        </p:spPr>
        <p:txBody>
          <a:bodyPr wrap="square" rtlCol="0">
            <a:spAutoFit/>
          </a:bodyPr>
          <a:lstStyle/>
          <a:p>
            <a:r>
              <a:rPr lang="en" altLang="zh-CN" dirty="0">
                <a:latin typeface="AdvOT1ef757c0"/>
              </a:rPr>
              <a:t>Based on the error between the readout function’s output and the target “I”, which is the next input of the input “G”, the readout function trains its weights. </a:t>
            </a:r>
          </a:p>
          <a:p>
            <a:endParaRPr lang="en" altLang="zh-CN" dirty="0"/>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9974910"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the operation of the developed neuro- </a:t>
            </a:r>
            <a:r>
              <a:rPr lang="en" altLang="zh-CN" sz="2400" b="1" i="0" dirty="0" err="1">
                <a:effectLst/>
                <a:latin typeface="Cambria" panose="02040503050406030204" pitchFamily="18" charset="0"/>
              </a:rPr>
              <a:t>memristive</a:t>
            </a:r>
            <a:r>
              <a:rPr lang="en" altLang="zh-CN" sz="2400" b="1" i="0" dirty="0">
                <a:effectLst/>
                <a:latin typeface="Cambria" panose="02040503050406030204" pitchFamily="18" charset="0"/>
              </a:rPr>
              <a:t> computing system. </a:t>
            </a:r>
          </a:p>
        </p:txBody>
      </p:sp>
      <p:pic>
        <p:nvPicPr>
          <p:cNvPr id="5" name="图片 4">
            <a:extLst>
              <a:ext uri="{FF2B5EF4-FFF2-40B4-BE49-F238E27FC236}">
                <a16:creationId xmlns:a16="http://schemas.microsoft.com/office/drawing/2014/main" id="{28E30BA7-E976-1168-C5A9-D99DBDF342AD}"/>
              </a:ext>
            </a:extLst>
          </p:cNvPr>
          <p:cNvPicPr>
            <a:picLocks noChangeAspect="1"/>
          </p:cNvPicPr>
          <p:nvPr/>
        </p:nvPicPr>
        <p:blipFill rotWithShape="1">
          <a:blip r:embed="rId3"/>
          <a:srcRect t="43221"/>
          <a:stretch/>
        </p:blipFill>
        <p:spPr>
          <a:xfrm>
            <a:off x="6521485" y="1158245"/>
            <a:ext cx="5124139" cy="3728479"/>
          </a:xfrm>
          <a:prstGeom prst="rect">
            <a:avLst/>
          </a:prstGeom>
        </p:spPr>
      </p:pic>
      <p:pic>
        <p:nvPicPr>
          <p:cNvPr id="7" name="图片 6">
            <a:extLst>
              <a:ext uri="{FF2B5EF4-FFF2-40B4-BE49-F238E27FC236}">
                <a16:creationId xmlns:a16="http://schemas.microsoft.com/office/drawing/2014/main" id="{6B4782C7-707D-CF3B-7D89-C5E8F5FB77D6}"/>
              </a:ext>
            </a:extLst>
          </p:cNvPr>
          <p:cNvPicPr>
            <a:picLocks noChangeAspect="1"/>
          </p:cNvPicPr>
          <p:nvPr/>
        </p:nvPicPr>
        <p:blipFill rotWithShape="1">
          <a:blip r:embed="rId3"/>
          <a:srcRect t="1262" b="55905"/>
          <a:stretch/>
        </p:blipFill>
        <p:spPr>
          <a:xfrm>
            <a:off x="613527" y="1158245"/>
            <a:ext cx="5940482" cy="3260776"/>
          </a:xfrm>
          <a:prstGeom prst="rect">
            <a:avLst/>
          </a:prstGeom>
        </p:spPr>
      </p:pic>
    </p:spTree>
    <p:extLst>
      <p:ext uri="{BB962C8B-B14F-4D97-AF65-F5344CB8AC3E}">
        <p14:creationId xmlns:p14="http://schemas.microsoft.com/office/powerpoint/2010/main" val="244949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8132400" y="1531823"/>
            <a:ext cx="3957689" cy="1754326"/>
          </a:xfrm>
          <a:prstGeom prst="rect">
            <a:avLst/>
          </a:prstGeom>
          <a:noFill/>
        </p:spPr>
        <p:txBody>
          <a:bodyPr wrap="square" rtlCol="0">
            <a:spAutoFit/>
          </a:bodyPr>
          <a:lstStyle/>
          <a:p>
            <a:r>
              <a:rPr lang="en" altLang="zh-CN" sz="1800" dirty="0">
                <a:effectLst/>
                <a:latin typeface="AdvOT1ef757c0"/>
              </a:rPr>
              <a:t>The system selects the next amino- acid by making the random selection based on the probability from readout function output.</a:t>
            </a:r>
            <a:endParaRPr lang="en" altLang="zh-CN" dirty="0"/>
          </a:p>
          <a:p>
            <a:endParaRPr lang="en" altLang="zh-CN" dirty="0">
              <a:latin typeface="AdvOT1ef757c0"/>
            </a:endParaRPr>
          </a:p>
          <a:p>
            <a:endParaRPr lang="en" altLang="zh-CN" dirty="0"/>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11234870"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Schematic</a:t>
            </a:r>
            <a:r>
              <a:rPr lang="zh-CN" altLang="en-US" sz="2400" b="1" i="0" dirty="0">
                <a:effectLst/>
                <a:latin typeface="Cambria" panose="02040503050406030204" pitchFamily="18" charset="0"/>
              </a:rPr>
              <a:t> </a:t>
            </a:r>
            <a:r>
              <a:rPr lang="en" altLang="zh-CN" sz="2400" b="1" i="0" dirty="0">
                <a:effectLst/>
                <a:latin typeface="Cambria" panose="02040503050406030204" pitchFamily="18" charset="0"/>
              </a:rPr>
              <a:t>of the selection of the next amino-acid based on the soft-max output </a:t>
            </a:r>
          </a:p>
        </p:txBody>
      </p:sp>
      <p:pic>
        <p:nvPicPr>
          <p:cNvPr id="5" name="图片 4">
            <a:extLst>
              <a:ext uri="{FF2B5EF4-FFF2-40B4-BE49-F238E27FC236}">
                <a16:creationId xmlns:a16="http://schemas.microsoft.com/office/drawing/2014/main" id="{0E7B17D4-C82D-2351-C5EE-2585AC949E4F}"/>
              </a:ext>
            </a:extLst>
          </p:cNvPr>
          <p:cNvPicPr>
            <a:picLocks noChangeAspect="1"/>
          </p:cNvPicPr>
          <p:nvPr/>
        </p:nvPicPr>
        <p:blipFill>
          <a:blip r:embed="rId3"/>
          <a:stretch>
            <a:fillRect/>
          </a:stretch>
        </p:blipFill>
        <p:spPr>
          <a:xfrm>
            <a:off x="360000" y="1389287"/>
            <a:ext cx="7772400" cy="4421425"/>
          </a:xfrm>
          <a:prstGeom prst="rect">
            <a:avLst/>
          </a:prstGeom>
        </p:spPr>
      </p:pic>
    </p:spTree>
    <p:extLst>
      <p:ext uri="{BB962C8B-B14F-4D97-AF65-F5344CB8AC3E}">
        <p14:creationId xmlns:p14="http://schemas.microsoft.com/office/powerpoint/2010/main" val="2987072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F8090E-98D2-4F43-0B45-D2A009542F57}"/>
              </a:ext>
            </a:extLst>
          </p:cNvPr>
          <p:cNvPicPr>
            <a:picLocks noChangeAspect="1"/>
          </p:cNvPicPr>
          <p:nvPr/>
        </p:nvPicPr>
        <p:blipFill>
          <a:blip r:embed="rId3"/>
          <a:stretch>
            <a:fillRect/>
          </a:stretch>
        </p:blipFill>
        <p:spPr>
          <a:xfrm>
            <a:off x="1654080" y="1372813"/>
            <a:ext cx="8883840" cy="4112373"/>
          </a:xfrm>
          <a:prstGeom prst="rect">
            <a:avLst/>
          </a:prstGeom>
        </p:spPr>
      </p:pic>
    </p:spTree>
    <p:extLst>
      <p:ext uri="{BB962C8B-B14F-4D97-AF65-F5344CB8AC3E}">
        <p14:creationId xmlns:p14="http://schemas.microsoft.com/office/powerpoint/2010/main" val="470057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A283509-2D3D-882F-C7B3-8D6925652C0C}"/>
              </a:ext>
            </a:extLst>
          </p:cNvPr>
          <p:cNvPicPr>
            <a:picLocks noChangeAspect="1"/>
          </p:cNvPicPr>
          <p:nvPr/>
        </p:nvPicPr>
        <p:blipFill>
          <a:blip r:embed="rId3"/>
          <a:stretch>
            <a:fillRect/>
          </a:stretch>
        </p:blipFill>
        <p:spPr>
          <a:xfrm>
            <a:off x="457199" y="768350"/>
            <a:ext cx="10369599" cy="4892862"/>
          </a:xfrm>
          <a:prstGeom prst="rect">
            <a:avLst/>
          </a:prstGeom>
        </p:spPr>
      </p:pic>
    </p:spTree>
    <p:extLst>
      <p:ext uri="{BB962C8B-B14F-4D97-AF65-F5344CB8AC3E}">
        <p14:creationId xmlns:p14="http://schemas.microsoft.com/office/powerpoint/2010/main" val="162751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8233088"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Biological and computational adaptation and complexity</a:t>
            </a:r>
          </a:p>
        </p:txBody>
      </p:sp>
      <p:pic>
        <p:nvPicPr>
          <p:cNvPr id="6" name="图片 5">
            <a:extLst>
              <a:ext uri="{FF2B5EF4-FFF2-40B4-BE49-F238E27FC236}">
                <a16:creationId xmlns:a16="http://schemas.microsoft.com/office/drawing/2014/main" id="{EB839F2F-A32A-7B80-E040-DAF09ECF0594}"/>
              </a:ext>
            </a:extLst>
          </p:cNvPr>
          <p:cNvPicPr>
            <a:picLocks noChangeAspect="1"/>
          </p:cNvPicPr>
          <p:nvPr/>
        </p:nvPicPr>
        <p:blipFill>
          <a:blip r:embed="rId3"/>
          <a:stretch>
            <a:fillRect/>
          </a:stretch>
        </p:blipFill>
        <p:spPr>
          <a:xfrm>
            <a:off x="234674" y="821665"/>
            <a:ext cx="7137400" cy="5232400"/>
          </a:xfrm>
          <a:prstGeom prst="rect">
            <a:avLst/>
          </a:prstGeom>
        </p:spPr>
      </p:pic>
    </p:spTree>
    <p:extLst>
      <p:ext uri="{BB962C8B-B14F-4D97-AF65-F5344CB8AC3E}">
        <p14:creationId xmlns:p14="http://schemas.microsoft.com/office/powerpoint/2010/main" val="116475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10396372"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Concept of memristor and </a:t>
            </a:r>
            <a:r>
              <a:rPr lang="en" altLang="zh-CN" sz="2400" b="1" i="0" dirty="0" err="1">
                <a:effectLst/>
                <a:latin typeface="Cambria" panose="02040503050406030204" pitchFamily="18" charset="0"/>
              </a:rPr>
              <a:t>memristive</a:t>
            </a:r>
            <a:r>
              <a:rPr lang="en" altLang="zh-CN" sz="2400" b="1" i="0" dirty="0">
                <a:effectLst/>
                <a:latin typeface="Cambria" panose="02040503050406030204" pitchFamily="18" charset="0"/>
              </a:rPr>
              <a:t> </a:t>
            </a:r>
            <a:r>
              <a:rPr lang="en" altLang="zh-CN" sz="2400" b="1" i="0" dirty="0" err="1">
                <a:effectLst/>
                <a:latin typeface="Cambria" panose="02040503050406030204" pitchFamily="18" charset="0"/>
              </a:rPr>
              <a:t>behaviours</a:t>
            </a:r>
            <a:r>
              <a:rPr lang="en" altLang="zh-CN" sz="2400" b="1" i="0" dirty="0">
                <a:effectLst/>
                <a:latin typeface="Cambria" panose="02040503050406030204" pitchFamily="18" charset="0"/>
              </a:rPr>
              <a:t> of various complexity </a:t>
            </a:r>
          </a:p>
        </p:txBody>
      </p:sp>
      <p:pic>
        <p:nvPicPr>
          <p:cNvPr id="4" name="图片 3">
            <a:extLst>
              <a:ext uri="{FF2B5EF4-FFF2-40B4-BE49-F238E27FC236}">
                <a16:creationId xmlns:a16="http://schemas.microsoft.com/office/drawing/2014/main" id="{C724E203-80A5-573B-57ED-E96C0C562924}"/>
              </a:ext>
            </a:extLst>
          </p:cNvPr>
          <p:cNvPicPr>
            <a:picLocks noChangeAspect="1"/>
          </p:cNvPicPr>
          <p:nvPr/>
        </p:nvPicPr>
        <p:blipFill>
          <a:blip r:embed="rId3"/>
          <a:stretch>
            <a:fillRect/>
          </a:stretch>
        </p:blipFill>
        <p:spPr>
          <a:xfrm>
            <a:off x="660399" y="1179095"/>
            <a:ext cx="8828157" cy="5111038"/>
          </a:xfrm>
          <a:prstGeom prst="rect">
            <a:avLst/>
          </a:prstGeom>
        </p:spPr>
      </p:pic>
    </p:spTree>
    <p:extLst>
      <p:ext uri="{BB962C8B-B14F-4D97-AF65-F5344CB8AC3E}">
        <p14:creationId xmlns:p14="http://schemas.microsoft.com/office/powerpoint/2010/main" val="109691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78470" y="6498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9974911" cy="461665"/>
          </a:xfrm>
          <a:prstGeom prst="rect">
            <a:avLst/>
          </a:prstGeom>
          <a:noFill/>
        </p:spPr>
        <p:txBody>
          <a:bodyPr wrap="none" lIns="91440" tIns="45720" rIns="91440" bIns="45720">
            <a:spAutoFit/>
          </a:bodyPr>
          <a:lstStyle/>
          <a:p>
            <a:pPr algn="ctr"/>
            <a:r>
              <a:rPr lang="en" altLang="zh-CN" sz="2400" b="1" dirty="0">
                <a:latin typeface="Cambria" panose="02040503050406030204" pitchFamily="18" charset="0"/>
              </a:rPr>
              <a:t>E</a:t>
            </a:r>
            <a:r>
              <a:rPr lang="en" altLang="zh-CN" sz="2400" b="1" i="0" dirty="0">
                <a:effectLst/>
                <a:latin typeface="Cambria" panose="02040503050406030204" pitchFamily="18" charset="0"/>
              </a:rPr>
              <a:t>mulation of higher-order complexity using multiple circuit elements </a:t>
            </a:r>
          </a:p>
        </p:txBody>
      </p:sp>
      <p:pic>
        <p:nvPicPr>
          <p:cNvPr id="5" name="图片 4">
            <a:extLst>
              <a:ext uri="{FF2B5EF4-FFF2-40B4-BE49-F238E27FC236}">
                <a16:creationId xmlns:a16="http://schemas.microsoft.com/office/drawing/2014/main" id="{6FB7D39D-A209-4370-44FA-0EE4C35F5B50}"/>
              </a:ext>
            </a:extLst>
          </p:cNvPr>
          <p:cNvPicPr>
            <a:picLocks noChangeAspect="1"/>
          </p:cNvPicPr>
          <p:nvPr/>
        </p:nvPicPr>
        <p:blipFill>
          <a:blip r:embed="rId3"/>
          <a:stretch>
            <a:fillRect/>
          </a:stretch>
        </p:blipFill>
        <p:spPr>
          <a:xfrm>
            <a:off x="463550" y="952082"/>
            <a:ext cx="7607300" cy="5397500"/>
          </a:xfrm>
          <a:prstGeom prst="rect">
            <a:avLst/>
          </a:prstGeom>
        </p:spPr>
      </p:pic>
    </p:spTree>
    <p:extLst>
      <p:ext uri="{BB962C8B-B14F-4D97-AF65-F5344CB8AC3E}">
        <p14:creationId xmlns:p14="http://schemas.microsoft.com/office/powerpoint/2010/main" val="2572162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8912504"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Computing with memristors of different orders of complexity. </a:t>
            </a:r>
          </a:p>
        </p:txBody>
      </p:sp>
      <p:pic>
        <p:nvPicPr>
          <p:cNvPr id="4" name="图片 3">
            <a:extLst>
              <a:ext uri="{FF2B5EF4-FFF2-40B4-BE49-F238E27FC236}">
                <a16:creationId xmlns:a16="http://schemas.microsoft.com/office/drawing/2014/main" id="{6A3513EC-48A0-16A3-0027-F6DE60236181}"/>
              </a:ext>
            </a:extLst>
          </p:cNvPr>
          <p:cNvPicPr>
            <a:picLocks noChangeAspect="1"/>
          </p:cNvPicPr>
          <p:nvPr/>
        </p:nvPicPr>
        <p:blipFill>
          <a:blip r:embed="rId3"/>
          <a:stretch>
            <a:fillRect/>
          </a:stretch>
        </p:blipFill>
        <p:spPr>
          <a:xfrm>
            <a:off x="510474" y="991155"/>
            <a:ext cx="6937877" cy="5319354"/>
          </a:xfrm>
          <a:prstGeom prst="rect">
            <a:avLst/>
          </a:prstGeom>
        </p:spPr>
      </p:pic>
    </p:spTree>
    <p:extLst>
      <p:ext uri="{BB962C8B-B14F-4D97-AF65-F5344CB8AC3E}">
        <p14:creationId xmlns:p14="http://schemas.microsoft.com/office/powerpoint/2010/main" val="312523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9174563" cy="461665"/>
          </a:xfrm>
          <a:prstGeom prst="rect">
            <a:avLst/>
          </a:prstGeom>
          <a:noFill/>
        </p:spPr>
        <p:txBody>
          <a:bodyPr wrap="none" lIns="91440" tIns="45720" rIns="91440" bIns="45720">
            <a:spAutoFit/>
          </a:bodyPr>
          <a:lstStyle/>
          <a:p>
            <a:pPr algn="ctr"/>
            <a:r>
              <a:rPr lang="en" altLang="zh-CN" sz="2400" b="1" dirty="0">
                <a:latin typeface="Cambria" panose="02040503050406030204" pitchFamily="18" charset="0"/>
              </a:rPr>
              <a:t>Computing based on </a:t>
            </a:r>
            <a:r>
              <a:rPr lang="en" altLang="zh-CN" sz="2400" b="1" dirty="0" err="1">
                <a:latin typeface="Cambria" panose="02040503050406030204" pitchFamily="18" charset="0"/>
              </a:rPr>
              <a:t>spatio</a:t>
            </a:r>
            <a:r>
              <a:rPr lang="en" altLang="zh-CN" sz="2400" b="1" dirty="0">
                <a:latin typeface="Cambria" panose="02040503050406030204" pitchFamily="18" charset="0"/>
              </a:rPr>
              <a:t>-temporal complexity of memristors </a:t>
            </a:r>
          </a:p>
        </p:txBody>
      </p:sp>
      <p:pic>
        <p:nvPicPr>
          <p:cNvPr id="5" name="图片 4">
            <a:extLst>
              <a:ext uri="{FF2B5EF4-FFF2-40B4-BE49-F238E27FC236}">
                <a16:creationId xmlns:a16="http://schemas.microsoft.com/office/drawing/2014/main" id="{D772B3A6-9B40-442F-A689-3E6831E9C43E}"/>
              </a:ext>
            </a:extLst>
          </p:cNvPr>
          <p:cNvPicPr>
            <a:picLocks noChangeAspect="1"/>
          </p:cNvPicPr>
          <p:nvPr/>
        </p:nvPicPr>
        <p:blipFill>
          <a:blip r:embed="rId3"/>
          <a:stretch>
            <a:fillRect/>
          </a:stretch>
        </p:blipFill>
        <p:spPr>
          <a:xfrm>
            <a:off x="614017" y="998431"/>
            <a:ext cx="5309705" cy="5430380"/>
          </a:xfrm>
          <a:prstGeom prst="rect">
            <a:avLst/>
          </a:prstGeom>
        </p:spPr>
      </p:pic>
    </p:spTree>
    <p:extLst>
      <p:ext uri="{BB962C8B-B14F-4D97-AF65-F5344CB8AC3E}">
        <p14:creationId xmlns:p14="http://schemas.microsoft.com/office/powerpoint/2010/main" val="425319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pic>
        <p:nvPicPr>
          <p:cNvPr id="5" name="图片 4">
            <a:extLst>
              <a:ext uri="{FF2B5EF4-FFF2-40B4-BE49-F238E27FC236}">
                <a16:creationId xmlns:a16="http://schemas.microsoft.com/office/drawing/2014/main" id="{AF847B6B-E7E7-EAFE-BD28-3DBEB9BB3A9C}"/>
              </a:ext>
            </a:extLst>
          </p:cNvPr>
          <p:cNvPicPr>
            <a:picLocks noChangeAspect="1"/>
          </p:cNvPicPr>
          <p:nvPr/>
        </p:nvPicPr>
        <p:blipFill>
          <a:blip r:embed="rId3"/>
          <a:stretch>
            <a:fillRect/>
          </a:stretch>
        </p:blipFill>
        <p:spPr>
          <a:xfrm>
            <a:off x="698223" y="1117599"/>
            <a:ext cx="6365185" cy="5253803"/>
          </a:xfrm>
          <a:prstGeom prst="rect">
            <a:avLst/>
          </a:prstGeom>
        </p:spPr>
      </p:pic>
      <p:sp>
        <p:nvSpPr>
          <p:cNvPr id="6" name="矩形 5">
            <a:extLst>
              <a:ext uri="{FF2B5EF4-FFF2-40B4-BE49-F238E27FC236}">
                <a16:creationId xmlns:a16="http://schemas.microsoft.com/office/drawing/2014/main" id="{5F1111C4-3F68-5060-FFA0-26CD4041603F}"/>
              </a:ext>
            </a:extLst>
          </p:cNvPr>
          <p:cNvSpPr/>
          <p:nvPr/>
        </p:nvSpPr>
        <p:spPr>
          <a:xfrm>
            <a:off x="360000" y="360000"/>
            <a:ext cx="9174563" cy="461665"/>
          </a:xfrm>
          <a:prstGeom prst="rect">
            <a:avLst/>
          </a:prstGeom>
          <a:noFill/>
        </p:spPr>
        <p:txBody>
          <a:bodyPr wrap="none" lIns="91440" tIns="45720" rIns="91440" bIns="45720">
            <a:spAutoFit/>
          </a:bodyPr>
          <a:lstStyle/>
          <a:p>
            <a:pPr algn="ctr"/>
            <a:r>
              <a:rPr lang="en" altLang="zh-CN" sz="2400" b="1" dirty="0">
                <a:latin typeface="Cambria" panose="02040503050406030204" pitchFamily="18" charset="0"/>
              </a:rPr>
              <a:t>Computing based on </a:t>
            </a:r>
            <a:r>
              <a:rPr lang="en" altLang="zh-CN" sz="2400" b="1" dirty="0" err="1">
                <a:latin typeface="Cambria" panose="02040503050406030204" pitchFamily="18" charset="0"/>
              </a:rPr>
              <a:t>spatio</a:t>
            </a:r>
            <a:r>
              <a:rPr lang="en" altLang="zh-CN" sz="2400" b="1" dirty="0">
                <a:latin typeface="Cambria" panose="02040503050406030204" pitchFamily="18" charset="0"/>
              </a:rPr>
              <a:t>-temporal complexity of memristors </a:t>
            </a:r>
          </a:p>
        </p:txBody>
      </p:sp>
    </p:spTree>
    <p:extLst>
      <p:ext uri="{BB962C8B-B14F-4D97-AF65-F5344CB8AC3E}">
        <p14:creationId xmlns:p14="http://schemas.microsoft.com/office/powerpoint/2010/main" val="1968403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5195910" cy="830997"/>
          </a:xfrm>
          <a:prstGeom prst="rect">
            <a:avLst/>
          </a:prstGeom>
          <a:noFill/>
        </p:spPr>
        <p:txBody>
          <a:bodyPr wrap="none" lIns="91440" tIns="45720" rIns="91440" bIns="45720">
            <a:spAutoFit/>
          </a:bodyPr>
          <a:lstStyle/>
          <a:p>
            <a:pPr algn="ctr"/>
            <a:r>
              <a:rPr lang="en" altLang="zh-CN" sz="2400" b="1" dirty="0">
                <a:latin typeface="Cambria" panose="02040503050406030204" pitchFamily="18" charset="0"/>
              </a:rPr>
              <a:t>Accessing non-equilibrium phases </a:t>
            </a:r>
          </a:p>
          <a:p>
            <a:pPr algn="ctr"/>
            <a:endParaRPr lang="en" altLang="zh-CN" sz="2400" b="1" i="0" dirty="0">
              <a:effectLst/>
              <a:latin typeface="Cambria" panose="02040503050406030204" pitchFamily="18" charset="0"/>
            </a:endParaRPr>
          </a:p>
        </p:txBody>
      </p:sp>
      <p:pic>
        <p:nvPicPr>
          <p:cNvPr id="5" name="图片 4">
            <a:extLst>
              <a:ext uri="{FF2B5EF4-FFF2-40B4-BE49-F238E27FC236}">
                <a16:creationId xmlns:a16="http://schemas.microsoft.com/office/drawing/2014/main" id="{8AA60462-85BF-53A3-0590-C0C7F4D7A2F2}"/>
              </a:ext>
            </a:extLst>
          </p:cNvPr>
          <p:cNvPicPr>
            <a:picLocks noChangeAspect="1"/>
          </p:cNvPicPr>
          <p:nvPr/>
        </p:nvPicPr>
        <p:blipFill>
          <a:blip r:embed="rId3"/>
          <a:stretch>
            <a:fillRect/>
          </a:stretch>
        </p:blipFill>
        <p:spPr>
          <a:xfrm>
            <a:off x="678070" y="910000"/>
            <a:ext cx="5537200" cy="5588000"/>
          </a:xfrm>
          <a:prstGeom prst="rect">
            <a:avLst/>
          </a:prstGeom>
        </p:spPr>
      </p:pic>
    </p:spTree>
    <p:extLst>
      <p:ext uri="{BB962C8B-B14F-4D97-AF65-F5344CB8AC3E}">
        <p14:creationId xmlns:p14="http://schemas.microsoft.com/office/powerpoint/2010/main" val="743089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Dynamical memristors for higher-complexity neuromorphic computing </a:t>
            </a:r>
          </a:p>
          <a:p>
            <a:endParaRPr lang="en-GB" altLang="zh-CN" sz="1200" dirty="0">
              <a:solidFill>
                <a:srgbClr val="000000"/>
              </a:solidFill>
              <a:latin typeface="AdvOTa2fa4214.B"/>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7266092" cy="830997"/>
          </a:xfrm>
          <a:prstGeom prst="rect">
            <a:avLst/>
          </a:prstGeom>
          <a:noFill/>
        </p:spPr>
        <p:txBody>
          <a:bodyPr wrap="square" lIns="91440" tIns="45720" rIns="91440" bIns="45720">
            <a:spAutoFit/>
          </a:bodyPr>
          <a:lstStyle/>
          <a:p>
            <a:pPr algn="ctr"/>
            <a:r>
              <a:rPr lang="en" altLang="zh-CN" sz="2400" b="1" i="0" dirty="0">
                <a:effectLst/>
                <a:latin typeface="Cambria" panose="02040503050406030204" pitchFamily="18" charset="0"/>
              </a:rPr>
              <a:t>Comparison between the future requirements and</a:t>
            </a:r>
          </a:p>
          <a:p>
            <a:r>
              <a:rPr lang="en" altLang="zh-CN" sz="2400" b="1" i="0" dirty="0">
                <a:effectLst/>
                <a:latin typeface="Cambria" panose="02040503050406030204" pitchFamily="18" charset="0"/>
              </a:rPr>
              <a:t> potential of the main computing technologies</a:t>
            </a:r>
          </a:p>
        </p:txBody>
      </p:sp>
      <p:pic>
        <p:nvPicPr>
          <p:cNvPr id="4" name="图片 3">
            <a:extLst>
              <a:ext uri="{FF2B5EF4-FFF2-40B4-BE49-F238E27FC236}">
                <a16:creationId xmlns:a16="http://schemas.microsoft.com/office/drawing/2014/main" id="{01BA5A02-FF32-BF56-2BB8-099FB5899A9B}"/>
              </a:ext>
            </a:extLst>
          </p:cNvPr>
          <p:cNvPicPr>
            <a:picLocks noChangeAspect="1"/>
          </p:cNvPicPr>
          <p:nvPr/>
        </p:nvPicPr>
        <p:blipFill>
          <a:blip r:embed="rId3"/>
          <a:stretch>
            <a:fillRect/>
          </a:stretch>
        </p:blipFill>
        <p:spPr>
          <a:xfrm>
            <a:off x="1071734" y="1312241"/>
            <a:ext cx="9687744" cy="4233517"/>
          </a:xfrm>
          <a:prstGeom prst="rect">
            <a:avLst/>
          </a:prstGeom>
        </p:spPr>
      </p:pic>
    </p:spTree>
    <p:extLst>
      <p:ext uri="{BB962C8B-B14F-4D97-AF65-F5344CB8AC3E}">
        <p14:creationId xmlns:p14="http://schemas.microsoft.com/office/powerpoint/2010/main" val="71464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F80361-CCEB-D873-7FD6-E546956E4614}"/>
              </a:ext>
            </a:extLst>
          </p:cNvPr>
          <p:cNvPicPr>
            <a:picLocks noChangeAspect="1"/>
          </p:cNvPicPr>
          <p:nvPr/>
        </p:nvPicPr>
        <p:blipFill>
          <a:blip r:embed="rId3"/>
          <a:stretch>
            <a:fillRect/>
          </a:stretch>
        </p:blipFill>
        <p:spPr>
          <a:xfrm>
            <a:off x="1170623" y="1301296"/>
            <a:ext cx="9850754" cy="4255407"/>
          </a:xfrm>
          <a:prstGeom prst="rect">
            <a:avLst/>
          </a:prstGeom>
        </p:spPr>
      </p:pic>
    </p:spTree>
    <p:extLst>
      <p:ext uri="{BB962C8B-B14F-4D97-AF65-F5344CB8AC3E}">
        <p14:creationId xmlns:p14="http://schemas.microsoft.com/office/powerpoint/2010/main" val="258129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9043117" cy="461665"/>
          </a:xfrm>
          <a:prstGeom prst="rect">
            <a:avLst/>
          </a:prstGeom>
          <a:noFill/>
        </p:spPr>
        <p:txBody>
          <a:bodyPr wrap="square" lIns="91440" tIns="45720" rIns="91440" bIns="45720">
            <a:spAutoFit/>
          </a:bodyPr>
          <a:lstStyle/>
          <a:p>
            <a:r>
              <a:rPr lang="en" altLang="zh-CN" sz="2400" b="1" i="0" dirty="0">
                <a:effectLst/>
                <a:latin typeface="Cambria" panose="02040503050406030204" pitchFamily="18" charset="0"/>
              </a:rPr>
              <a:t>Illustration of </a:t>
            </a:r>
            <a:r>
              <a:rPr lang="en" altLang="zh-CN" sz="2400" b="1" i="0" dirty="0" err="1">
                <a:effectLst/>
                <a:latin typeface="Cambria" panose="02040503050406030204" pitchFamily="18" charset="0"/>
              </a:rPr>
              <a:t>memristive</a:t>
            </a:r>
            <a:r>
              <a:rPr lang="en" altLang="zh-CN" sz="2400" b="1" i="0" dirty="0">
                <a:effectLst/>
                <a:latin typeface="Cambria" panose="02040503050406030204" pitchFamily="18" charset="0"/>
              </a:rPr>
              <a:t> ANNs and medical imaging system </a:t>
            </a:r>
          </a:p>
        </p:txBody>
      </p:sp>
      <p:sp>
        <p:nvSpPr>
          <p:cNvPr id="8" name="文本框 7"/>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Energy-efficient high-fidelity image reconstruction with memristor arrays for medical diagnosis</a:t>
            </a:r>
          </a:p>
        </p:txBody>
      </p:sp>
      <p:sp>
        <p:nvSpPr>
          <p:cNvPr id="4" name="文本框 3">
            <a:extLst>
              <a:ext uri="{FF2B5EF4-FFF2-40B4-BE49-F238E27FC236}">
                <a16:creationId xmlns:a16="http://schemas.microsoft.com/office/drawing/2014/main" id="{1D22E73C-3DB0-9461-0695-4593665FF914}"/>
              </a:ext>
            </a:extLst>
          </p:cNvPr>
          <p:cNvSpPr txBox="1"/>
          <p:nvPr/>
        </p:nvSpPr>
        <p:spPr>
          <a:xfrm>
            <a:off x="360000" y="5231348"/>
            <a:ext cx="4579726" cy="1200329"/>
          </a:xfrm>
          <a:prstGeom prst="rect">
            <a:avLst/>
          </a:prstGeom>
          <a:noFill/>
        </p:spPr>
        <p:txBody>
          <a:bodyPr wrap="square" rtlCol="0">
            <a:spAutoFit/>
          </a:bodyPr>
          <a:lstStyle/>
          <a:p>
            <a:r>
              <a:rPr kumimoji="1" lang="en-US" altLang="zh-CN" dirty="0">
                <a:latin typeface="Cambria" panose="02040503050406030204" pitchFamily="18" charset="0"/>
              </a:rPr>
              <a:t>1.memristive image </a:t>
            </a:r>
            <a:r>
              <a:rPr kumimoji="1" lang="en-US" altLang="zh-CN" dirty="0" err="1">
                <a:latin typeface="Cambria" panose="02040503050406030204" pitchFamily="18" charset="0"/>
              </a:rPr>
              <a:t>reconstructor</a:t>
            </a:r>
            <a:r>
              <a:rPr kumimoji="1" lang="en-US" altLang="zh-CN" dirty="0">
                <a:latin typeface="Cambria" panose="02040503050406030204" pitchFamily="18" charset="0"/>
              </a:rPr>
              <a:t> (MIR)</a:t>
            </a:r>
          </a:p>
          <a:p>
            <a:r>
              <a:rPr kumimoji="1" lang="en-US" altLang="zh-CN" dirty="0">
                <a:latin typeface="Cambria" panose="02040503050406030204" pitchFamily="18" charset="0"/>
              </a:rPr>
              <a:t>2.</a:t>
            </a:r>
            <a:r>
              <a:rPr lang="en" altLang="zh-CN" sz="1800" dirty="0">
                <a:effectLst/>
                <a:latin typeface="Cambria" panose="02040503050406030204" pitchFamily="18" charset="0"/>
              </a:rPr>
              <a:t> discrete Fourier transformation (DFT)</a:t>
            </a:r>
            <a:endParaRPr kumimoji="1" lang="en-US" altLang="zh-CN" dirty="0">
              <a:latin typeface="Cambria" panose="02040503050406030204" pitchFamily="18" charset="0"/>
            </a:endParaRPr>
          </a:p>
          <a:p>
            <a:r>
              <a:rPr kumimoji="1" lang="en-US" altLang="zh-CN" dirty="0">
                <a:latin typeface="Cambria" panose="02040503050406030204" pitchFamily="18" charset="0"/>
              </a:rPr>
              <a:t>3.</a:t>
            </a:r>
            <a:r>
              <a:rPr lang="en" altLang="zh-CN" sz="1800" dirty="0">
                <a:effectLst/>
                <a:latin typeface="Cambria" panose="02040503050406030204" pitchFamily="18" charset="0"/>
              </a:rPr>
              <a:t> magnetic resonance imaging (MRI)</a:t>
            </a:r>
            <a:endParaRPr kumimoji="1" lang="en-US" altLang="zh-CN" dirty="0">
              <a:latin typeface="Cambria" panose="02040503050406030204" pitchFamily="18" charset="0"/>
            </a:endParaRPr>
          </a:p>
          <a:p>
            <a:r>
              <a:rPr kumimoji="1" lang="en-US" altLang="zh-CN" dirty="0">
                <a:latin typeface="Cambria" panose="02040503050406030204" pitchFamily="18" charset="0"/>
              </a:rPr>
              <a:t>4.</a:t>
            </a:r>
            <a:r>
              <a:rPr lang="en" altLang="zh-CN" sz="1800" dirty="0">
                <a:effectLst/>
                <a:latin typeface="Cambria" panose="02040503050406030204" pitchFamily="18" charset="0"/>
              </a:rPr>
              <a:t> computed tomography (CT</a:t>
            </a:r>
            <a:r>
              <a:rPr lang="en" altLang="zh-CN" sz="1800" dirty="0">
                <a:effectLst/>
                <a:latin typeface="AdvOT1ef757c0"/>
              </a:rPr>
              <a:t>) </a:t>
            </a:r>
            <a:endParaRPr lang="en" altLang="zh-CN" dirty="0"/>
          </a:p>
        </p:txBody>
      </p:sp>
      <p:pic>
        <p:nvPicPr>
          <p:cNvPr id="6" name="图片 5">
            <a:extLst>
              <a:ext uri="{FF2B5EF4-FFF2-40B4-BE49-F238E27FC236}">
                <a16:creationId xmlns:a16="http://schemas.microsoft.com/office/drawing/2014/main" id="{4BE7A1BF-698C-F7D9-8A73-DB36EC49064B}"/>
              </a:ext>
            </a:extLst>
          </p:cNvPr>
          <p:cNvPicPr>
            <a:picLocks noChangeAspect="1"/>
          </p:cNvPicPr>
          <p:nvPr/>
        </p:nvPicPr>
        <p:blipFill>
          <a:blip r:embed="rId3"/>
          <a:stretch>
            <a:fillRect/>
          </a:stretch>
        </p:blipFill>
        <p:spPr>
          <a:xfrm>
            <a:off x="0" y="1201010"/>
            <a:ext cx="7340600" cy="3606800"/>
          </a:xfrm>
          <a:prstGeom prst="rect">
            <a:avLst/>
          </a:prstGeom>
        </p:spPr>
      </p:pic>
      <p:sp>
        <p:nvSpPr>
          <p:cNvPr id="7" name="文本框 6">
            <a:extLst>
              <a:ext uri="{FF2B5EF4-FFF2-40B4-BE49-F238E27FC236}">
                <a16:creationId xmlns:a16="http://schemas.microsoft.com/office/drawing/2014/main" id="{B58F2E05-4EEB-C8AD-1242-D6FB2F4D7420}"/>
              </a:ext>
            </a:extLst>
          </p:cNvPr>
          <p:cNvSpPr txBox="1"/>
          <p:nvPr/>
        </p:nvSpPr>
        <p:spPr>
          <a:xfrm>
            <a:off x="7044744" y="1216837"/>
            <a:ext cx="5147256" cy="5078313"/>
          </a:xfrm>
          <a:prstGeom prst="rect">
            <a:avLst/>
          </a:prstGeom>
          <a:noFill/>
        </p:spPr>
        <p:txBody>
          <a:bodyPr wrap="square" rtlCol="0">
            <a:spAutoFit/>
          </a:bodyPr>
          <a:lstStyle/>
          <a:p>
            <a:r>
              <a:rPr lang="en" altLang="zh-CN" sz="1800" dirty="0">
                <a:effectLst/>
                <a:latin typeface="Cambria" panose="02040503050406030204" pitchFamily="18" charset="0"/>
              </a:rPr>
              <a:t>In this work, we propose and demonstrate a </a:t>
            </a:r>
            <a:r>
              <a:rPr lang="en" altLang="zh-CN" sz="1800" dirty="0" err="1">
                <a:effectLst/>
                <a:latin typeface="Cambria" panose="02040503050406030204" pitchFamily="18" charset="0"/>
              </a:rPr>
              <a:t>memristive</a:t>
            </a:r>
            <a:r>
              <a:rPr lang="en" altLang="zh-CN" sz="1800" dirty="0">
                <a:effectLst/>
                <a:latin typeface="Cambria" panose="02040503050406030204" pitchFamily="18" charset="0"/>
              </a:rPr>
              <a:t> image </a:t>
            </a:r>
            <a:r>
              <a:rPr lang="en" altLang="zh-CN" sz="1800" dirty="0" err="1">
                <a:effectLst/>
                <a:latin typeface="Cambria" panose="02040503050406030204" pitchFamily="18" charset="0"/>
              </a:rPr>
              <a:t>reconstructor</a:t>
            </a:r>
            <a:r>
              <a:rPr lang="en" altLang="zh-CN" sz="1800" dirty="0">
                <a:effectLst/>
                <a:latin typeface="Cambria" panose="02040503050406030204" pitchFamily="18" charset="0"/>
              </a:rPr>
              <a:t> (MIR), whose core is a </a:t>
            </a:r>
            <a:r>
              <a:rPr lang="en" altLang="zh-CN" sz="1800" dirty="0" err="1">
                <a:effectLst/>
                <a:latin typeface="Cambria" panose="02040503050406030204" pitchFamily="18" charset="0"/>
              </a:rPr>
              <a:t>memristive</a:t>
            </a:r>
            <a:r>
              <a:rPr lang="en" altLang="zh-CN" sz="1800" dirty="0">
                <a:effectLst/>
                <a:latin typeface="Cambria" panose="02040503050406030204" pitchFamily="18" charset="0"/>
              </a:rPr>
              <a:t> DFT (Fig. </a:t>
            </a:r>
            <a:r>
              <a:rPr lang="en" altLang="zh-CN" sz="1800" dirty="0">
                <a:solidFill>
                  <a:srgbClr val="007ACC"/>
                </a:solidFill>
                <a:effectLst/>
                <a:latin typeface="Cambria" panose="02040503050406030204" pitchFamily="18" charset="0"/>
              </a:rPr>
              <a:t>1</a:t>
            </a:r>
            <a:r>
              <a:rPr lang="en" altLang="zh-CN" sz="1800" dirty="0">
                <a:effectLst/>
                <a:latin typeface="Cambria" panose="02040503050406030204" pitchFamily="18" charset="0"/>
              </a:rPr>
              <a:t>c). </a:t>
            </a:r>
          </a:p>
          <a:p>
            <a:endParaRPr lang="en" altLang="zh-CN" sz="1800" dirty="0">
              <a:effectLst/>
              <a:latin typeface="Cambria" panose="02040503050406030204" pitchFamily="18" charset="0"/>
            </a:endParaRPr>
          </a:p>
          <a:p>
            <a:r>
              <a:rPr lang="en" altLang="zh-CN" sz="1800" dirty="0">
                <a:effectLst/>
                <a:latin typeface="Cambria" panose="02040503050406030204" pitchFamily="18" charset="0"/>
              </a:rPr>
              <a:t>To efficiently implement DFT on memristor arrays, we have developed two strategies, quasi-analog mapping (QAM) and complex matrix transferring (CMT) scheme, to improve the mapping precision and transfer efficiency, respectively. </a:t>
            </a:r>
          </a:p>
          <a:p>
            <a:endParaRPr lang="en" altLang="zh-CN" sz="1800" dirty="0">
              <a:effectLst/>
              <a:latin typeface="Cambria" panose="02040503050406030204" pitchFamily="18" charset="0"/>
            </a:endParaRPr>
          </a:p>
          <a:p>
            <a:r>
              <a:rPr lang="en" altLang="zh-CN" sz="1800" dirty="0">
                <a:effectLst/>
                <a:latin typeface="Cambria" panose="02040503050406030204" pitchFamily="18" charset="0"/>
              </a:rPr>
              <a:t>With QAM, </a:t>
            </a:r>
            <a:r>
              <a:rPr lang="en" altLang="zh-CN" sz="1800" dirty="0" err="1">
                <a:effectLst/>
                <a:latin typeface="Cambria" panose="02040503050406030204" pitchFamily="18" charset="0"/>
              </a:rPr>
              <a:t>memristive</a:t>
            </a:r>
            <a:r>
              <a:rPr lang="en" altLang="zh-CN" sz="1800" dirty="0">
                <a:effectLst/>
                <a:latin typeface="Cambria" panose="02040503050406030204" pitchFamily="18" charset="0"/>
              </a:rPr>
              <a:t> DFT results achieves better consistency with software-calculated results, com- pared with the conventional quantized mapping (QM) method.</a:t>
            </a:r>
          </a:p>
          <a:p>
            <a:endParaRPr lang="en" altLang="zh-CN" sz="1800" dirty="0">
              <a:effectLst/>
              <a:latin typeface="Cambria" panose="02040503050406030204" pitchFamily="18" charset="0"/>
            </a:endParaRPr>
          </a:p>
          <a:p>
            <a:r>
              <a:rPr lang="en" altLang="zh-CN" sz="1800" dirty="0">
                <a:effectLst/>
                <a:latin typeface="Cambria" panose="02040503050406030204" pitchFamily="18" charset="0"/>
              </a:rPr>
              <a:t> With CMT, </a:t>
            </a:r>
            <a:r>
              <a:rPr lang="en" altLang="zh-CN" sz="1800" dirty="0" err="1">
                <a:effectLst/>
                <a:latin typeface="Cambria" panose="02040503050406030204" pitchFamily="18" charset="0"/>
              </a:rPr>
              <a:t>memristive</a:t>
            </a:r>
            <a:r>
              <a:rPr lang="en" altLang="zh-CN" sz="1800" dirty="0">
                <a:effectLst/>
                <a:latin typeface="Cambria" panose="02040503050406030204" pitchFamily="18" charset="0"/>
              </a:rPr>
              <a:t> DFT also has a smaller overhead of peripheral circuits, compared to conventional real-imaginary separated scheme. </a:t>
            </a:r>
            <a:endParaRPr lang="en" altLang="zh-CN" dirty="0">
              <a:latin typeface="Cambria" panose="02040503050406030204" pitchFamily="18" charset="0"/>
            </a:endParaRPr>
          </a:p>
        </p:txBody>
      </p:sp>
    </p:spTree>
    <p:extLst>
      <p:ext uri="{BB962C8B-B14F-4D97-AF65-F5344CB8AC3E}">
        <p14:creationId xmlns:p14="http://schemas.microsoft.com/office/powerpoint/2010/main" val="1428744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pic>
        <p:nvPicPr>
          <p:cNvPr id="5" name="图片 4">
            <a:extLst>
              <a:ext uri="{FF2B5EF4-FFF2-40B4-BE49-F238E27FC236}">
                <a16:creationId xmlns:a16="http://schemas.microsoft.com/office/drawing/2014/main" id="{CBB91535-B792-AE72-AF6F-840B806B90B2}"/>
              </a:ext>
            </a:extLst>
          </p:cNvPr>
          <p:cNvPicPr>
            <a:picLocks noChangeAspect="1"/>
          </p:cNvPicPr>
          <p:nvPr/>
        </p:nvPicPr>
        <p:blipFill>
          <a:blip r:embed="rId3"/>
          <a:stretch>
            <a:fillRect/>
          </a:stretch>
        </p:blipFill>
        <p:spPr>
          <a:xfrm>
            <a:off x="360000" y="1452789"/>
            <a:ext cx="7423551" cy="3952421"/>
          </a:xfrm>
          <a:prstGeom prst="rect">
            <a:avLst/>
          </a:prstGeom>
        </p:spPr>
      </p:pic>
      <p:sp>
        <p:nvSpPr>
          <p:cNvPr id="6" name="文本框 5">
            <a:extLst>
              <a:ext uri="{FF2B5EF4-FFF2-40B4-BE49-F238E27FC236}">
                <a16:creationId xmlns:a16="http://schemas.microsoft.com/office/drawing/2014/main" id="{16AD1C70-F537-F8A0-1866-66F808F5175C}"/>
              </a:ext>
            </a:extLst>
          </p:cNvPr>
          <p:cNvSpPr txBox="1"/>
          <p:nvPr/>
        </p:nvSpPr>
        <p:spPr>
          <a:xfrm>
            <a:off x="8157028" y="1708149"/>
            <a:ext cx="4034972" cy="3477875"/>
          </a:xfrm>
          <a:prstGeom prst="rect">
            <a:avLst/>
          </a:prstGeom>
          <a:noFill/>
        </p:spPr>
        <p:txBody>
          <a:bodyPr wrap="square" rtlCol="0">
            <a:spAutoFit/>
          </a:bodyPr>
          <a:lstStyle/>
          <a:p>
            <a:r>
              <a:rPr lang="en" altLang="zh-CN" sz="2000" dirty="0">
                <a:solidFill>
                  <a:srgbClr val="000000"/>
                </a:solidFill>
                <a:latin typeface="ArnoPro-Regular"/>
              </a:rPr>
              <a:t>T</a:t>
            </a:r>
            <a:r>
              <a:rPr lang="en" altLang="zh-CN" sz="2000" dirty="0">
                <a:solidFill>
                  <a:srgbClr val="000000"/>
                </a:solidFill>
                <a:effectLst/>
                <a:latin typeface="ArnoPro-Regular"/>
              </a:rPr>
              <a:t>his targeted review discusses </a:t>
            </a:r>
            <a:endParaRPr lang="en" altLang="zh-CN" sz="2000" dirty="0"/>
          </a:p>
          <a:p>
            <a:r>
              <a:rPr lang="en" altLang="zh-CN" sz="2000" dirty="0">
                <a:solidFill>
                  <a:srgbClr val="000000"/>
                </a:solidFill>
                <a:effectLst/>
                <a:latin typeface="ArnoPro-Regular"/>
              </a:rPr>
              <a:t>biological events and underlying principles that are employed to analyze the impedance data based on the frequency range.</a:t>
            </a:r>
          </a:p>
          <a:p>
            <a:endParaRPr lang="en" altLang="zh-CN" sz="2000" dirty="0">
              <a:solidFill>
                <a:srgbClr val="000000"/>
              </a:solidFill>
              <a:latin typeface="ArnoPro-Regular"/>
            </a:endParaRPr>
          </a:p>
          <a:p>
            <a:r>
              <a:rPr lang="en" altLang="zh-CN" sz="2000" dirty="0">
                <a:solidFill>
                  <a:srgbClr val="000000"/>
                </a:solidFill>
                <a:effectLst/>
                <a:latin typeface="ArnoPro-Regular"/>
              </a:rPr>
              <a:t> The emergence of BIA/BIS in wearable devices and its relevance to the Internet of Medical Things (IoMT) are introduced and discussed.</a:t>
            </a:r>
          </a:p>
          <a:p>
            <a:endParaRPr lang="en" altLang="zh-CN" sz="2000" dirty="0"/>
          </a:p>
        </p:txBody>
      </p:sp>
      <p:sp>
        <p:nvSpPr>
          <p:cNvPr id="3" name="文本框 2">
            <a:extLst>
              <a:ext uri="{FF2B5EF4-FFF2-40B4-BE49-F238E27FC236}">
                <a16:creationId xmlns:a16="http://schemas.microsoft.com/office/drawing/2014/main" id="{9F218288-531E-D491-B242-7F96707DBACD}"/>
              </a:ext>
            </a:extLst>
          </p:cNvPr>
          <p:cNvSpPr txBox="1"/>
          <p:nvPr/>
        </p:nvSpPr>
        <p:spPr>
          <a:xfrm>
            <a:off x="359999" y="5480940"/>
            <a:ext cx="6790309" cy="923330"/>
          </a:xfrm>
          <a:prstGeom prst="rect">
            <a:avLst/>
          </a:prstGeom>
          <a:noFill/>
        </p:spPr>
        <p:txBody>
          <a:bodyPr wrap="square" rtlCol="0">
            <a:spAutoFit/>
          </a:bodyPr>
          <a:lstStyle/>
          <a:p>
            <a:pPr marL="342900" indent="-342900">
              <a:buAutoNum type="arabicPeriod"/>
            </a:pPr>
            <a:r>
              <a:rPr lang="en" altLang="zh-CN" sz="1800" dirty="0">
                <a:solidFill>
                  <a:srgbClr val="000000"/>
                </a:solidFill>
                <a:effectLst/>
                <a:latin typeface="ArnoPro-Regular"/>
              </a:rPr>
              <a:t>Bioelectrical impedance analysis (BIA)</a:t>
            </a:r>
            <a:r>
              <a:rPr lang="zh-CN" altLang="en-US" sz="1800" dirty="0">
                <a:solidFill>
                  <a:srgbClr val="000000"/>
                </a:solidFill>
                <a:effectLst/>
                <a:latin typeface="ArnoPro-Regular"/>
              </a:rPr>
              <a:t>     生物电阻抗分析 </a:t>
            </a:r>
            <a:endParaRPr lang="en-US" altLang="zh-CN" dirty="0">
              <a:solidFill>
                <a:srgbClr val="000000"/>
              </a:solidFill>
              <a:latin typeface="ArnoPro-Regular"/>
            </a:endParaRPr>
          </a:p>
          <a:p>
            <a:pPr marL="342900" indent="-342900">
              <a:buAutoNum type="arabicPeriod"/>
            </a:pPr>
            <a:r>
              <a:rPr lang="en" altLang="zh-CN" dirty="0">
                <a:solidFill>
                  <a:srgbClr val="000000"/>
                </a:solidFill>
                <a:latin typeface="ArnoPro-Regular"/>
              </a:rPr>
              <a:t>B</a:t>
            </a:r>
            <a:r>
              <a:rPr lang="en" altLang="zh-CN" sz="1800" dirty="0">
                <a:solidFill>
                  <a:srgbClr val="000000"/>
                </a:solidFill>
                <a:effectLst/>
                <a:latin typeface="ArnoPro-Regular"/>
              </a:rPr>
              <a:t>ioelectrical impedance spectroscopy (BIS)</a:t>
            </a:r>
            <a:r>
              <a:rPr lang="zh-CN" altLang="en" sz="1800" dirty="0">
                <a:solidFill>
                  <a:srgbClr val="000000"/>
                </a:solidFill>
                <a:effectLst/>
                <a:latin typeface="ArnoPro-Regular"/>
              </a:rPr>
              <a:t> </a:t>
            </a:r>
            <a:r>
              <a:rPr lang="zh-CN" altLang="en-US" sz="1800" dirty="0">
                <a:solidFill>
                  <a:srgbClr val="000000"/>
                </a:solidFill>
                <a:effectLst/>
                <a:latin typeface="ArnoPro-Regular"/>
              </a:rPr>
              <a:t>    生物电阻抗光谱 </a:t>
            </a:r>
            <a:endParaRPr lang="en" altLang="zh-CN" sz="1800" dirty="0">
              <a:solidFill>
                <a:srgbClr val="000000"/>
              </a:solidFill>
              <a:effectLst/>
              <a:latin typeface="ArnoPro-Regular"/>
            </a:endParaRPr>
          </a:p>
          <a:p>
            <a:pPr marL="342900" indent="-342900">
              <a:buFontTx/>
              <a:buAutoNum type="arabicPeriod"/>
            </a:pPr>
            <a:r>
              <a:rPr lang="en" altLang="zh-CN" dirty="0">
                <a:solidFill>
                  <a:srgbClr val="000000"/>
                </a:solidFill>
                <a:latin typeface="ArnoPro-Regular"/>
              </a:rPr>
              <a:t>B</a:t>
            </a:r>
            <a:r>
              <a:rPr lang="en" altLang="zh-CN" sz="1800" dirty="0">
                <a:solidFill>
                  <a:srgbClr val="000000"/>
                </a:solidFill>
                <a:effectLst/>
                <a:latin typeface="ArnoPro-Regular"/>
              </a:rPr>
              <a:t>ioimpedance tomography (BIT)</a:t>
            </a:r>
            <a:r>
              <a:rPr lang="zh-CN" altLang="en-US" sz="1800" dirty="0">
                <a:solidFill>
                  <a:srgbClr val="000000"/>
                </a:solidFill>
                <a:effectLst/>
                <a:latin typeface="ArnoPro-Regular"/>
              </a:rPr>
              <a:t>       生物阻抗断层扫描 </a:t>
            </a:r>
            <a:endParaRPr lang="en" altLang="zh-CN" sz="1800" dirty="0">
              <a:solidFill>
                <a:srgbClr val="000000"/>
              </a:solidFill>
              <a:effectLst/>
              <a:latin typeface="ArnoPro-Regular"/>
            </a:endParaRPr>
          </a:p>
        </p:txBody>
      </p:sp>
    </p:spTree>
    <p:extLst>
      <p:ext uri="{BB962C8B-B14F-4D97-AF65-F5344CB8AC3E}">
        <p14:creationId xmlns:p14="http://schemas.microsoft.com/office/powerpoint/2010/main" val="3527924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8157028" y="2105560"/>
            <a:ext cx="3616317" cy="1323439"/>
          </a:xfrm>
          <a:prstGeom prst="rect">
            <a:avLst/>
          </a:prstGeom>
          <a:noFill/>
        </p:spPr>
        <p:txBody>
          <a:bodyPr wrap="square" rtlCol="0">
            <a:spAutoFit/>
          </a:bodyPr>
          <a:lstStyle/>
          <a:p>
            <a:r>
              <a:rPr lang="en" altLang="zh-CN" sz="2000" dirty="0">
                <a:solidFill>
                  <a:srgbClr val="000000"/>
                </a:solidFill>
                <a:latin typeface="Cambria" panose="02040503050406030204" pitchFamily="18" charset="0"/>
              </a:rPr>
              <a:t>Schematic illustration of the origins of the transmembrane impedance in response to an interrogating voltage</a:t>
            </a:r>
            <a:endParaRPr lang="en" altLang="zh-CN" sz="2000" dirty="0">
              <a:latin typeface="Cambria" panose="02040503050406030204" pitchFamily="18" charset="0"/>
            </a:endParaRPr>
          </a:p>
        </p:txBody>
      </p:sp>
      <p:pic>
        <p:nvPicPr>
          <p:cNvPr id="4" name="图片 3">
            <a:extLst>
              <a:ext uri="{FF2B5EF4-FFF2-40B4-BE49-F238E27FC236}">
                <a16:creationId xmlns:a16="http://schemas.microsoft.com/office/drawing/2014/main" id="{AB1466FB-39BF-88BC-B70D-F698351E9E92}"/>
              </a:ext>
            </a:extLst>
          </p:cNvPr>
          <p:cNvPicPr>
            <a:picLocks noChangeAspect="1"/>
          </p:cNvPicPr>
          <p:nvPr/>
        </p:nvPicPr>
        <p:blipFill rotWithShape="1">
          <a:blip r:embed="rId3"/>
          <a:srcRect l="2910" r="5099"/>
          <a:stretch/>
        </p:blipFill>
        <p:spPr>
          <a:xfrm>
            <a:off x="418655" y="2035063"/>
            <a:ext cx="7738373" cy="2787873"/>
          </a:xfrm>
          <a:prstGeom prst="rect">
            <a:avLst/>
          </a:prstGeom>
        </p:spPr>
      </p:pic>
    </p:spTree>
    <p:extLst>
      <p:ext uri="{BB962C8B-B14F-4D97-AF65-F5344CB8AC3E}">
        <p14:creationId xmlns:p14="http://schemas.microsoft.com/office/powerpoint/2010/main" val="1366802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6742928" y="2613392"/>
            <a:ext cx="5225143" cy="1631216"/>
          </a:xfrm>
          <a:prstGeom prst="rect">
            <a:avLst/>
          </a:prstGeom>
          <a:noFill/>
        </p:spPr>
        <p:txBody>
          <a:bodyPr wrap="square" rtlCol="0">
            <a:spAutoFit/>
          </a:bodyPr>
          <a:lstStyle/>
          <a:p>
            <a:r>
              <a:rPr lang="en" altLang="zh-CN" sz="2000" dirty="0">
                <a:solidFill>
                  <a:srgbClr val="000000"/>
                </a:solidFill>
                <a:effectLst/>
                <a:latin typeface="Cambria" panose="02040503050406030204" pitchFamily="18" charset="0"/>
              </a:rPr>
              <a:t>(A)Dispersions of the permittivity occur in four major frequency windows (</a:t>
            </a:r>
            <a:r>
              <a:rPr lang="el-GR" altLang="zh-CN" sz="2000" dirty="0">
                <a:solidFill>
                  <a:srgbClr val="000000"/>
                </a:solidFill>
                <a:effectLst/>
                <a:latin typeface="Cambria" panose="02040503050406030204" pitchFamily="18" charset="0"/>
              </a:rPr>
              <a:t>α, β, δ, γ)</a:t>
            </a:r>
            <a:endParaRPr lang="en-US" altLang="zh-CN" sz="2000" dirty="0">
              <a:solidFill>
                <a:srgbClr val="000000"/>
              </a:solidFill>
              <a:effectLst/>
              <a:latin typeface="Cambria" panose="02040503050406030204" pitchFamily="18" charset="0"/>
            </a:endParaRPr>
          </a:p>
          <a:p>
            <a:endParaRPr lang="en" altLang="zh-CN" sz="2000" dirty="0">
              <a:solidFill>
                <a:srgbClr val="000000"/>
              </a:solidFill>
              <a:latin typeface="Cambria" panose="02040503050406030204" pitchFamily="18" charset="0"/>
            </a:endParaRPr>
          </a:p>
          <a:p>
            <a:r>
              <a:rPr lang="en" altLang="zh-CN" sz="2000" dirty="0">
                <a:solidFill>
                  <a:srgbClr val="000000"/>
                </a:solidFill>
                <a:effectLst/>
                <a:latin typeface="Cambria" panose="02040503050406030204" pitchFamily="18" charset="0"/>
              </a:rPr>
              <a:t> (B) Path of current through cells is dependent on applied frequency</a:t>
            </a:r>
            <a:endParaRPr lang="en" altLang="zh-CN" sz="2000" dirty="0">
              <a:latin typeface="Cambria" panose="02040503050406030204" pitchFamily="18" charset="0"/>
            </a:endParaRPr>
          </a:p>
        </p:txBody>
      </p:sp>
      <p:pic>
        <p:nvPicPr>
          <p:cNvPr id="9" name="图片 8">
            <a:extLst>
              <a:ext uri="{FF2B5EF4-FFF2-40B4-BE49-F238E27FC236}">
                <a16:creationId xmlns:a16="http://schemas.microsoft.com/office/drawing/2014/main" id="{61C25BF3-C2EA-53D0-B9F3-F7B60BC2E9F1}"/>
              </a:ext>
            </a:extLst>
          </p:cNvPr>
          <p:cNvPicPr>
            <a:picLocks noChangeAspect="1"/>
          </p:cNvPicPr>
          <p:nvPr/>
        </p:nvPicPr>
        <p:blipFill>
          <a:blip r:embed="rId3"/>
          <a:stretch>
            <a:fillRect/>
          </a:stretch>
        </p:blipFill>
        <p:spPr>
          <a:xfrm>
            <a:off x="360000" y="1082404"/>
            <a:ext cx="6220682" cy="5027266"/>
          </a:xfrm>
          <a:prstGeom prst="rect">
            <a:avLst/>
          </a:prstGeom>
        </p:spPr>
      </p:pic>
    </p:spTree>
    <p:extLst>
      <p:ext uri="{BB962C8B-B14F-4D97-AF65-F5344CB8AC3E}">
        <p14:creationId xmlns:p14="http://schemas.microsoft.com/office/powerpoint/2010/main" val="2993692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6561571" y="1729414"/>
            <a:ext cx="5630430" cy="3785652"/>
          </a:xfrm>
          <a:prstGeom prst="rect">
            <a:avLst/>
          </a:prstGeom>
          <a:noFill/>
        </p:spPr>
        <p:txBody>
          <a:bodyPr wrap="square" rtlCol="0">
            <a:spAutoFit/>
          </a:bodyPr>
          <a:lstStyle/>
          <a:p>
            <a:r>
              <a:rPr lang="en" altLang="zh-CN" sz="2000" dirty="0">
                <a:solidFill>
                  <a:srgbClr val="000000"/>
                </a:solidFill>
                <a:latin typeface="Cambria" panose="02040503050406030204" pitchFamily="18" charset="0"/>
              </a:rPr>
              <a:t>Relevant Dispersion Ranges for Various Biological Molecules</a:t>
            </a:r>
          </a:p>
          <a:p>
            <a:endParaRPr lang="en" altLang="zh-CN" sz="2000" dirty="0">
              <a:solidFill>
                <a:srgbClr val="000000"/>
              </a:solidFill>
              <a:latin typeface="Cambria" panose="02040503050406030204" pitchFamily="18" charset="0"/>
            </a:endParaRPr>
          </a:p>
          <a:p>
            <a:r>
              <a:rPr lang="en" altLang="zh-CN" sz="2000" dirty="0">
                <a:solidFill>
                  <a:srgbClr val="FF0000"/>
                </a:solidFill>
                <a:latin typeface="Cambria" panose="02040503050406030204" pitchFamily="18" charset="0"/>
              </a:rPr>
              <a:t>The </a:t>
            </a:r>
            <a:r>
              <a:rPr lang="el-GR" altLang="zh-CN" sz="2000" dirty="0">
                <a:solidFill>
                  <a:srgbClr val="FF0000"/>
                </a:solidFill>
                <a:latin typeface="Cambria" panose="02040503050406030204" pitchFamily="18" charset="0"/>
              </a:rPr>
              <a:t>β </a:t>
            </a:r>
            <a:r>
              <a:rPr lang="en" altLang="zh-CN" sz="2000" dirty="0">
                <a:solidFill>
                  <a:srgbClr val="FF0000"/>
                </a:solidFill>
                <a:latin typeface="Cambria" panose="02040503050406030204" pitchFamily="18" charset="0"/>
              </a:rPr>
              <a:t>range is the most widely used range </a:t>
            </a:r>
            <a:r>
              <a:rPr lang="en" altLang="zh-CN" sz="2000" dirty="0">
                <a:latin typeface="Cambria" panose="02040503050406030204" pitchFamily="18" charset="0"/>
              </a:rPr>
              <a:t>in bioimpedance studies of biological tissues since it does not have the technical complication of low-frequency (</a:t>
            </a:r>
            <a:r>
              <a:rPr lang="el-GR" altLang="zh-CN" sz="2000" dirty="0">
                <a:latin typeface="Cambria" panose="02040503050406030204" pitchFamily="18" charset="0"/>
              </a:rPr>
              <a:t>α) </a:t>
            </a:r>
            <a:r>
              <a:rPr lang="en" altLang="zh-CN" sz="2000" dirty="0">
                <a:latin typeface="Cambria" panose="02040503050406030204" pitchFamily="18" charset="0"/>
              </a:rPr>
              <a:t>measurement yet provides in-depth information about the tissue and its structure.</a:t>
            </a:r>
          </a:p>
          <a:p>
            <a:endParaRPr lang="en" altLang="zh-CN" sz="2000" dirty="0">
              <a:latin typeface="Cambria" panose="02040503050406030204" pitchFamily="18" charset="0"/>
            </a:endParaRPr>
          </a:p>
          <a:p>
            <a:r>
              <a:rPr lang="en" altLang="zh-CN" sz="2000" dirty="0">
                <a:latin typeface="Cambria" panose="02040503050406030204" pitchFamily="18" charset="0"/>
              </a:rPr>
              <a:t>The use of impedance to study ischemia in</a:t>
            </a:r>
            <a:r>
              <a:rPr lang="zh-CN" altLang="en-US" sz="2000" dirty="0">
                <a:latin typeface="Cambria" panose="02040503050406030204" pitchFamily="18" charset="0"/>
              </a:rPr>
              <a:t> </a:t>
            </a:r>
            <a:r>
              <a:rPr lang="en" altLang="zh-CN" sz="2000" dirty="0">
                <a:latin typeface="Cambria" panose="02040503050406030204" pitchFamily="18" charset="0"/>
              </a:rPr>
              <a:t>dissected and perfused liver and heart</a:t>
            </a:r>
          </a:p>
          <a:p>
            <a:endParaRPr lang="en" altLang="zh-CN" sz="2000" dirty="0">
              <a:latin typeface="Cambria" panose="02040503050406030204" pitchFamily="18" charset="0"/>
            </a:endParaRPr>
          </a:p>
        </p:txBody>
      </p:sp>
      <p:pic>
        <p:nvPicPr>
          <p:cNvPr id="5" name="图片 4">
            <a:extLst>
              <a:ext uri="{FF2B5EF4-FFF2-40B4-BE49-F238E27FC236}">
                <a16:creationId xmlns:a16="http://schemas.microsoft.com/office/drawing/2014/main" id="{AA83EB22-93CB-ABB2-221B-1F8096AF2EBE}"/>
              </a:ext>
            </a:extLst>
          </p:cNvPr>
          <p:cNvPicPr>
            <a:picLocks noChangeAspect="1"/>
          </p:cNvPicPr>
          <p:nvPr/>
        </p:nvPicPr>
        <p:blipFill>
          <a:blip r:embed="rId3"/>
          <a:stretch>
            <a:fillRect/>
          </a:stretch>
        </p:blipFill>
        <p:spPr>
          <a:xfrm>
            <a:off x="400085" y="876300"/>
            <a:ext cx="6121400" cy="5105400"/>
          </a:xfrm>
          <a:prstGeom prst="rect">
            <a:avLst/>
          </a:prstGeom>
        </p:spPr>
      </p:pic>
    </p:spTree>
    <p:extLst>
      <p:ext uri="{BB962C8B-B14F-4D97-AF65-F5344CB8AC3E}">
        <p14:creationId xmlns:p14="http://schemas.microsoft.com/office/powerpoint/2010/main" val="1105822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pic>
        <p:nvPicPr>
          <p:cNvPr id="4" name="图片 3">
            <a:extLst>
              <a:ext uri="{FF2B5EF4-FFF2-40B4-BE49-F238E27FC236}">
                <a16:creationId xmlns:a16="http://schemas.microsoft.com/office/drawing/2014/main" id="{EFB25850-0951-0270-8F3B-F90516764858}"/>
              </a:ext>
            </a:extLst>
          </p:cNvPr>
          <p:cNvPicPr>
            <a:picLocks noChangeAspect="1"/>
          </p:cNvPicPr>
          <p:nvPr/>
        </p:nvPicPr>
        <p:blipFill>
          <a:blip r:embed="rId3"/>
          <a:stretch>
            <a:fillRect/>
          </a:stretch>
        </p:blipFill>
        <p:spPr>
          <a:xfrm>
            <a:off x="360000" y="1584141"/>
            <a:ext cx="7623996" cy="3418114"/>
          </a:xfrm>
          <a:prstGeom prst="rect">
            <a:avLst/>
          </a:prstGeom>
        </p:spPr>
      </p:pic>
      <p:sp>
        <p:nvSpPr>
          <p:cNvPr id="7" name="文本框 6">
            <a:extLst>
              <a:ext uri="{FF2B5EF4-FFF2-40B4-BE49-F238E27FC236}">
                <a16:creationId xmlns:a16="http://schemas.microsoft.com/office/drawing/2014/main" id="{56C5C2D5-DAD1-37A6-1672-D379B4FDEA78}"/>
              </a:ext>
            </a:extLst>
          </p:cNvPr>
          <p:cNvSpPr txBox="1"/>
          <p:nvPr/>
        </p:nvSpPr>
        <p:spPr>
          <a:xfrm>
            <a:off x="7983996" y="1584141"/>
            <a:ext cx="4208004" cy="3416320"/>
          </a:xfrm>
          <a:prstGeom prst="rect">
            <a:avLst/>
          </a:prstGeom>
          <a:noFill/>
        </p:spPr>
        <p:txBody>
          <a:bodyPr wrap="square" rtlCol="0">
            <a:spAutoFit/>
          </a:bodyPr>
          <a:lstStyle/>
          <a:p>
            <a:r>
              <a:rPr lang="en" altLang="zh-CN" dirty="0">
                <a:latin typeface="Cambria" panose="02040503050406030204" pitchFamily="18" charset="0"/>
              </a:rPr>
              <a:t>This results in each type of tissue</a:t>
            </a:r>
            <a:r>
              <a:rPr lang="zh-CN" altLang="en-US" dirty="0">
                <a:latin typeface="Cambria" panose="02040503050406030204" pitchFamily="18" charset="0"/>
              </a:rPr>
              <a:t> </a:t>
            </a:r>
            <a:r>
              <a:rPr lang="en" altLang="zh-CN" dirty="0">
                <a:latin typeface="Cambria" panose="02040503050406030204" pitchFamily="18" charset="0"/>
              </a:rPr>
              <a:t>having a distinctive frequency-dependent electrical characteristic summarized in Table 2. </a:t>
            </a:r>
          </a:p>
          <a:p>
            <a:endParaRPr lang="en" altLang="zh-CN" dirty="0">
              <a:latin typeface="Cambria" panose="02040503050406030204" pitchFamily="18" charset="0"/>
            </a:endParaRPr>
          </a:p>
          <a:p>
            <a:r>
              <a:rPr lang="en" altLang="zh-CN" dirty="0">
                <a:solidFill>
                  <a:srgbClr val="000000"/>
                </a:solidFill>
                <a:latin typeface="Cambria" panose="02040503050406030204" pitchFamily="18" charset="0"/>
              </a:rPr>
              <a:t>Water content is a helpful marker for evaluating the health of cells, as it is known that some underlying</a:t>
            </a:r>
            <a:r>
              <a:rPr lang="zh-CN" altLang="en-US" dirty="0">
                <a:solidFill>
                  <a:srgbClr val="000000"/>
                </a:solidFill>
                <a:latin typeface="Cambria" panose="02040503050406030204" pitchFamily="18" charset="0"/>
              </a:rPr>
              <a:t> </a:t>
            </a:r>
            <a:r>
              <a:rPr lang="en" altLang="zh-CN" dirty="0">
                <a:solidFill>
                  <a:srgbClr val="000000"/>
                </a:solidFill>
                <a:latin typeface="Cambria" panose="02040503050406030204" pitchFamily="18" charset="0"/>
              </a:rPr>
              <a:t>conditions, such as </a:t>
            </a:r>
            <a:r>
              <a:rPr lang="en" altLang="zh-CN" dirty="0">
                <a:solidFill>
                  <a:srgbClr val="FF0000"/>
                </a:solidFill>
                <a:latin typeface="Cambria" panose="02040503050406030204" pitchFamily="18" charset="0"/>
              </a:rPr>
              <a:t>cancer, particularly solid tumors</a:t>
            </a:r>
            <a:r>
              <a:rPr lang="en" altLang="zh-CN" dirty="0">
                <a:solidFill>
                  <a:srgbClr val="000000"/>
                </a:solidFill>
                <a:latin typeface="Cambria" panose="02040503050406030204" pitchFamily="18" charset="0"/>
              </a:rPr>
              <a:t>, causes a change in water content of the tissue.</a:t>
            </a:r>
          </a:p>
          <a:p>
            <a:endParaRPr lang="en" altLang="zh-CN" dirty="0">
              <a:solidFill>
                <a:srgbClr val="000000"/>
              </a:solidFill>
              <a:latin typeface="Cambria" panose="02040503050406030204" pitchFamily="18" charset="0"/>
            </a:endParaRPr>
          </a:p>
        </p:txBody>
      </p:sp>
    </p:spTree>
    <p:extLst>
      <p:ext uri="{BB962C8B-B14F-4D97-AF65-F5344CB8AC3E}">
        <p14:creationId xmlns:p14="http://schemas.microsoft.com/office/powerpoint/2010/main" val="400528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4006063" y="974168"/>
            <a:ext cx="8301932" cy="2308324"/>
          </a:xfrm>
          <a:prstGeom prst="rect">
            <a:avLst/>
          </a:prstGeom>
          <a:noFill/>
        </p:spPr>
        <p:txBody>
          <a:bodyPr wrap="square" rtlCol="0">
            <a:spAutoFit/>
          </a:bodyPr>
          <a:lstStyle/>
          <a:p>
            <a:r>
              <a:rPr lang="en" altLang="zh-CN" dirty="0">
                <a:solidFill>
                  <a:srgbClr val="000000"/>
                </a:solidFill>
                <a:latin typeface="Cambria" panose="02040503050406030204" pitchFamily="18" charset="0"/>
              </a:rPr>
              <a:t>Use of Various Equivalent Circuits to Measure </a:t>
            </a:r>
            <a:r>
              <a:rPr lang="en" altLang="zh-CN" dirty="0" err="1">
                <a:solidFill>
                  <a:srgbClr val="000000"/>
                </a:solidFill>
                <a:latin typeface="Cambria" panose="02040503050406030204" pitchFamily="18" charset="0"/>
              </a:rPr>
              <a:t>Biospecific</a:t>
            </a:r>
            <a:r>
              <a:rPr lang="en" altLang="zh-CN" dirty="0">
                <a:solidFill>
                  <a:srgbClr val="000000"/>
                </a:solidFill>
                <a:latin typeface="Cambria" panose="02040503050406030204" pitchFamily="18" charset="0"/>
              </a:rPr>
              <a:t> Bioimpedance and the Frequency (and Dispersion) Ranges within Which They Were Acquired</a:t>
            </a:r>
            <a:r>
              <a:rPr lang="en-US" altLang="zh-CN" dirty="0">
                <a:solidFill>
                  <a:srgbClr val="000000"/>
                </a:solidFill>
                <a:latin typeface="Cambria" panose="02040503050406030204" pitchFamily="18" charset="0"/>
              </a:rPr>
              <a:t>.</a:t>
            </a:r>
          </a:p>
          <a:p>
            <a:endParaRPr lang="en-US" altLang="zh-CN" dirty="0">
              <a:solidFill>
                <a:srgbClr val="000000"/>
              </a:solidFill>
              <a:latin typeface="Cambria" panose="02040503050406030204" pitchFamily="18" charset="0"/>
            </a:endParaRPr>
          </a:p>
          <a:p>
            <a:r>
              <a:rPr lang="en" altLang="zh-CN" sz="1800" dirty="0">
                <a:solidFill>
                  <a:srgbClr val="000000"/>
                </a:solidFill>
                <a:effectLst/>
                <a:latin typeface="ArnoPro-Regular"/>
              </a:rPr>
              <a:t>Whether continuously monitoring single cells at a single interrogation frequency, interrogating the health of a tissue before transplantation into a host patient, or characterizing cells or tissues, equivalent circuits must be appropriately designed to model the physiological and physicochemical properties of the TUT.</a:t>
            </a:r>
            <a:endParaRPr lang="en" altLang="zh-CN" dirty="0"/>
          </a:p>
          <a:p>
            <a:endParaRPr lang="en-US" altLang="zh-CN" dirty="0">
              <a:solidFill>
                <a:srgbClr val="000000"/>
              </a:solidFill>
              <a:latin typeface="Cambria" panose="02040503050406030204" pitchFamily="18" charset="0"/>
            </a:endParaRPr>
          </a:p>
        </p:txBody>
      </p:sp>
      <p:pic>
        <p:nvPicPr>
          <p:cNvPr id="7" name="图片 6">
            <a:extLst>
              <a:ext uri="{FF2B5EF4-FFF2-40B4-BE49-F238E27FC236}">
                <a16:creationId xmlns:a16="http://schemas.microsoft.com/office/drawing/2014/main" id="{909FDF3C-15E9-67EC-B56E-31F87A297E2D}"/>
              </a:ext>
            </a:extLst>
          </p:cNvPr>
          <p:cNvPicPr>
            <a:picLocks noChangeAspect="1"/>
          </p:cNvPicPr>
          <p:nvPr/>
        </p:nvPicPr>
        <p:blipFill>
          <a:blip r:embed="rId3"/>
          <a:stretch>
            <a:fillRect/>
          </a:stretch>
        </p:blipFill>
        <p:spPr>
          <a:xfrm>
            <a:off x="360000" y="3194607"/>
            <a:ext cx="6866334" cy="3203542"/>
          </a:xfrm>
          <a:prstGeom prst="rect">
            <a:avLst/>
          </a:prstGeom>
        </p:spPr>
      </p:pic>
      <p:pic>
        <p:nvPicPr>
          <p:cNvPr id="10" name="图片 9">
            <a:extLst>
              <a:ext uri="{FF2B5EF4-FFF2-40B4-BE49-F238E27FC236}">
                <a16:creationId xmlns:a16="http://schemas.microsoft.com/office/drawing/2014/main" id="{7BA2F272-5647-86E8-487B-9E4393E19C26}"/>
              </a:ext>
            </a:extLst>
          </p:cNvPr>
          <p:cNvPicPr>
            <a:picLocks noChangeAspect="1"/>
          </p:cNvPicPr>
          <p:nvPr/>
        </p:nvPicPr>
        <p:blipFill rotWithShape="1">
          <a:blip r:embed="rId4"/>
          <a:srcRect b="63016"/>
          <a:stretch/>
        </p:blipFill>
        <p:spPr>
          <a:xfrm>
            <a:off x="360000" y="1194914"/>
            <a:ext cx="3674973" cy="1593255"/>
          </a:xfrm>
          <a:prstGeom prst="rect">
            <a:avLst/>
          </a:prstGeom>
        </p:spPr>
      </p:pic>
      <p:pic>
        <p:nvPicPr>
          <p:cNvPr id="11" name="图片 10">
            <a:extLst>
              <a:ext uri="{FF2B5EF4-FFF2-40B4-BE49-F238E27FC236}">
                <a16:creationId xmlns:a16="http://schemas.microsoft.com/office/drawing/2014/main" id="{3CC6DD49-44E7-E043-9617-2B28D4022DDB}"/>
              </a:ext>
            </a:extLst>
          </p:cNvPr>
          <p:cNvPicPr>
            <a:picLocks noChangeAspect="1"/>
          </p:cNvPicPr>
          <p:nvPr/>
        </p:nvPicPr>
        <p:blipFill rotWithShape="1">
          <a:blip r:embed="rId4"/>
          <a:srcRect l="-4194" t="33789" r="4194"/>
          <a:stretch/>
        </p:blipFill>
        <p:spPr>
          <a:xfrm>
            <a:off x="7226334" y="3194607"/>
            <a:ext cx="4458578" cy="3203542"/>
          </a:xfrm>
          <a:prstGeom prst="rect">
            <a:avLst/>
          </a:prstGeom>
        </p:spPr>
      </p:pic>
    </p:spTree>
    <p:extLst>
      <p:ext uri="{BB962C8B-B14F-4D97-AF65-F5344CB8AC3E}">
        <p14:creationId xmlns:p14="http://schemas.microsoft.com/office/powerpoint/2010/main" val="100507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4037829"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Bioelectrical Impedance</a:t>
            </a:r>
            <a:endParaRPr lang="en" altLang="zh-CN" sz="2400" b="1" i="0" dirty="0">
              <a:effectLst/>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7666058" y="1388382"/>
            <a:ext cx="4525942" cy="3785652"/>
          </a:xfrm>
          <a:prstGeom prst="rect">
            <a:avLst/>
          </a:prstGeom>
          <a:noFill/>
        </p:spPr>
        <p:txBody>
          <a:bodyPr wrap="square" rtlCol="0">
            <a:spAutoFit/>
          </a:bodyPr>
          <a:lstStyle/>
          <a:p>
            <a:r>
              <a:rPr lang="en" altLang="zh-CN" sz="2000" dirty="0">
                <a:solidFill>
                  <a:srgbClr val="000000"/>
                </a:solidFill>
                <a:latin typeface="Cambria" panose="02040503050406030204" pitchFamily="18" charset="0"/>
              </a:rPr>
              <a:t>(A) Impedance plethysmography (IPG) based measurements for developing a cuffless blood pressure recorder. </a:t>
            </a:r>
          </a:p>
          <a:p>
            <a:endParaRPr lang="en" altLang="zh-CN" sz="2000" dirty="0">
              <a:solidFill>
                <a:srgbClr val="000000"/>
              </a:solidFill>
              <a:latin typeface="Cambria" panose="02040503050406030204" pitchFamily="18" charset="0"/>
            </a:endParaRPr>
          </a:p>
          <a:p>
            <a:r>
              <a:rPr lang="en" altLang="zh-CN" sz="2000" dirty="0">
                <a:solidFill>
                  <a:srgbClr val="FF0000"/>
                </a:solidFill>
                <a:latin typeface="Cambria" panose="02040503050406030204" pitchFamily="18" charset="0"/>
              </a:rPr>
              <a:t>(B) Cross-sectional image constructed using bioimpedance tomography. </a:t>
            </a:r>
          </a:p>
          <a:p>
            <a:endParaRPr lang="en" altLang="zh-CN" sz="2000" dirty="0">
              <a:latin typeface="Cambria" panose="02040503050406030204" pitchFamily="18" charset="0"/>
            </a:endParaRPr>
          </a:p>
          <a:p>
            <a:r>
              <a:rPr lang="en" altLang="zh-CN" sz="2000" dirty="0">
                <a:latin typeface="Cambria" panose="02040503050406030204" pitchFamily="18" charset="0"/>
              </a:rPr>
              <a:t>(C) Ablation catheter with two pairs of electrodes</a:t>
            </a:r>
          </a:p>
          <a:p>
            <a:endParaRPr lang="en" altLang="zh-CN" sz="2000" dirty="0">
              <a:latin typeface="Cambria" panose="02040503050406030204" pitchFamily="18" charset="0"/>
            </a:endParaRPr>
          </a:p>
          <a:p>
            <a:r>
              <a:rPr lang="en" altLang="zh-CN" sz="2000" dirty="0">
                <a:latin typeface="Cambria" panose="02040503050406030204" pitchFamily="18" charset="0"/>
              </a:rPr>
              <a:t>(D) </a:t>
            </a:r>
            <a:r>
              <a:rPr lang="en" altLang="zh-CN" sz="2000" dirty="0" err="1">
                <a:latin typeface="Cambria" panose="02040503050406030204" pitchFamily="18" charset="0"/>
              </a:rPr>
              <a:t>Nevisense</a:t>
            </a:r>
            <a:r>
              <a:rPr lang="en" altLang="zh-CN" sz="2000" dirty="0">
                <a:latin typeface="Cambria" panose="02040503050406030204" pitchFamily="18" charset="0"/>
              </a:rPr>
              <a:t> probe for measuring impedance on skin to detect melanoma.</a:t>
            </a:r>
          </a:p>
        </p:txBody>
      </p:sp>
      <p:pic>
        <p:nvPicPr>
          <p:cNvPr id="4" name="图片 3">
            <a:extLst>
              <a:ext uri="{FF2B5EF4-FFF2-40B4-BE49-F238E27FC236}">
                <a16:creationId xmlns:a16="http://schemas.microsoft.com/office/drawing/2014/main" id="{7696C0ED-2242-4697-21F0-DFE0DB1A9254}"/>
              </a:ext>
            </a:extLst>
          </p:cNvPr>
          <p:cNvPicPr>
            <a:picLocks noChangeAspect="1"/>
          </p:cNvPicPr>
          <p:nvPr/>
        </p:nvPicPr>
        <p:blipFill>
          <a:blip r:embed="rId3"/>
          <a:stretch>
            <a:fillRect/>
          </a:stretch>
        </p:blipFill>
        <p:spPr>
          <a:xfrm>
            <a:off x="360000" y="1388382"/>
            <a:ext cx="7195793" cy="3836761"/>
          </a:xfrm>
          <a:prstGeom prst="rect">
            <a:avLst/>
          </a:prstGeom>
        </p:spPr>
      </p:pic>
    </p:spTree>
    <p:extLst>
      <p:ext uri="{BB962C8B-B14F-4D97-AF65-F5344CB8AC3E}">
        <p14:creationId xmlns:p14="http://schemas.microsoft.com/office/powerpoint/2010/main" val="3475818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8304315" cy="461665"/>
          </a:xfrm>
          <a:prstGeom prst="rect">
            <a:avLst/>
          </a:prstGeom>
          <a:noFill/>
        </p:spPr>
        <p:txBody>
          <a:bodyPr wrap="square" lIns="91440" tIns="45720" rIns="91440" bIns="45720">
            <a:spAutoFit/>
          </a:bodyPr>
          <a:lstStyle/>
          <a:p>
            <a:r>
              <a:rPr lang="en" altLang="zh-CN" sz="2400" b="1" dirty="0">
                <a:solidFill>
                  <a:srgbClr val="000000"/>
                </a:solidFill>
                <a:latin typeface="Cambria" panose="02040503050406030204" pitchFamily="18" charset="0"/>
              </a:rPr>
              <a:t>Comparison of Relevant Technologies Competing with IPG</a:t>
            </a:r>
            <a:endParaRPr lang="en" altLang="zh-CN" sz="2400" b="1" dirty="0">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7929797" y="1708149"/>
            <a:ext cx="4262203" cy="4247317"/>
          </a:xfrm>
          <a:prstGeom prst="rect">
            <a:avLst/>
          </a:prstGeom>
          <a:noFill/>
        </p:spPr>
        <p:txBody>
          <a:bodyPr wrap="square" rtlCol="0">
            <a:spAutoFit/>
          </a:bodyPr>
          <a:lstStyle/>
          <a:p>
            <a:r>
              <a:rPr lang="en" altLang="zh-CN" dirty="0">
                <a:solidFill>
                  <a:srgbClr val="000000"/>
                </a:solidFill>
                <a:latin typeface="Cambria" panose="02040503050406030204" pitchFamily="18" charset="0"/>
              </a:rPr>
              <a:t>Impedance plethysmography (IPG) is a diagnostic tool that measures changes in the volume of an organ or tissue from recorded bioimpedance changes using skin-contact electrodes</a:t>
            </a:r>
          </a:p>
          <a:p>
            <a:endParaRPr lang="en" altLang="zh-CN" dirty="0">
              <a:solidFill>
                <a:srgbClr val="000000"/>
              </a:solidFill>
              <a:latin typeface="Cambria" panose="02040503050406030204" pitchFamily="18" charset="0"/>
            </a:endParaRPr>
          </a:p>
          <a:p>
            <a:r>
              <a:rPr lang="en" altLang="zh-CN" dirty="0">
                <a:solidFill>
                  <a:srgbClr val="000000"/>
                </a:solidFill>
                <a:latin typeface="Cambria" panose="02040503050406030204" pitchFamily="18" charset="0"/>
              </a:rPr>
              <a:t>strain gauge plethysmography (SGP) which measures the resistance of rubber tubes filled with displaceable mercury</a:t>
            </a:r>
          </a:p>
          <a:p>
            <a:endParaRPr lang="en" altLang="zh-CN" dirty="0">
              <a:solidFill>
                <a:srgbClr val="000000"/>
              </a:solidFill>
              <a:latin typeface="Cambria" panose="02040503050406030204" pitchFamily="18" charset="0"/>
            </a:endParaRPr>
          </a:p>
          <a:p>
            <a:r>
              <a:rPr lang="en" altLang="zh-CN" dirty="0">
                <a:solidFill>
                  <a:srgbClr val="000000"/>
                </a:solidFill>
                <a:latin typeface="Cambria" panose="02040503050406030204" pitchFamily="18" charset="0"/>
              </a:rPr>
              <a:t>photoplethysmography (PPG) which employs photo detectors</a:t>
            </a:r>
          </a:p>
          <a:p>
            <a:endParaRPr lang="en" altLang="zh-CN" dirty="0">
              <a:solidFill>
                <a:srgbClr val="000000"/>
              </a:solidFill>
              <a:latin typeface="Cambria" panose="02040503050406030204" pitchFamily="18" charset="0"/>
            </a:endParaRPr>
          </a:p>
          <a:p>
            <a:r>
              <a:rPr lang="en" altLang="zh-CN" dirty="0">
                <a:solidFill>
                  <a:srgbClr val="000000"/>
                </a:solidFill>
                <a:latin typeface="Cambria" panose="02040503050406030204" pitchFamily="18" charset="0"/>
              </a:rPr>
              <a:t>air plethysmography (APG) which uses an air filled cuff</a:t>
            </a:r>
          </a:p>
        </p:txBody>
      </p:sp>
      <p:pic>
        <p:nvPicPr>
          <p:cNvPr id="5" name="图片 4">
            <a:extLst>
              <a:ext uri="{FF2B5EF4-FFF2-40B4-BE49-F238E27FC236}">
                <a16:creationId xmlns:a16="http://schemas.microsoft.com/office/drawing/2014/main" id="{4DA58877-3DDF-5614-2580-E109DFCF1794}"/>
              </a:ext>
            </a:extLst>
          </p:cNvPr>
          <p:cNvPicPr>
            <a:picLocks noChangeAspect="1"/>
          </p:cNvPicPr>
          <p:nvPr/>
        </p:nvPicPr>
        <p:blipFill>
          <a:blip r:embed="rId3"/>
          <a:stretch>
            <a:fillRect/>
          </a:stretch>
        </p:blipFill>
        <p:spPr>
          <a:xfrm>
            <a:off x="360000" y="1598187"/>
            <a:ext cx="7545169" cy="3661626"/>
          </a:xfrm>
          <a:prstGeom prst="rect">
            <a:avLst/>
          </a:prstGeom>
        </p:spPr>
      </p:pic>
    </p:spTree>
    <p:extLst>
      <p:ext uri="{BB962C8B-B14F-4D97-AF65-F5344CB8AC3E}">
        <p14:creationId xmlns:p14="http://schemas.microsoft.com/office/powerpoint/2010/main" val="1717933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11707082"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Examples of FDA-Approved Medical Devices Functioning Based on Bioimpedance </a:t>
            </a:r>
            <a:endParaRPr lang="en" altLang="zh-CN" sz="3200" b="1" dirty="0">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8132400" y="1682749"/>
            <a:ext cx="4114564" cy="3693319"/>
          </a:xfrm>
          <a:prstGeom prst="rect">
            <a:avLst/>
          </a:prstGeom>
          <a:noFill/>
        </p:spPr>
        <p:txBody>
          <a:bodyPr wrap="square" rtlCol="0">
            <a:spAutoFit/>
          </a:bodyPr>
          <a:lstStyle/>
          <a:p>
            <a:r>
              <a:rPr lang="en" altLang="zh-CN" dirty="0">
                <a:latin typeface="Cambria" panose="02040503050406030204" pitchFamily="18" charset="0"/>
              </a:rPr>
              <a:t>The chest worn patch, which houses two ECG bioimpedance electrodes, measures vital signs including </a:t>
            </a:r>
            <a:r>
              <a:rPr lang="en" altLang="zh-CN" dirty="0">
                <a:solidFill>
                  <a:srgbClr val="FF0000"/>
                </a:solidFill>
                <a:latin typeface="Cambria" panose="02040503050406030204" pitchFamily="18" charset="0"/>
              </a:rPr>
              <a:t>respiration and heart rate, posture, activity level, and ambulation.</a:t>
            </a:r>
          </a:p>
          <a:p>
            <a:endParaRPr lang="en" altLang="zh-CN" dirty="0">
              <a:latin typeface="Cambria" panose="02040503050406030204" pitchFamily="18" charset="0"/>
            </a:endParaRPr>
          </a:p>
          <a:p>
            <a:r>
              <a:rPr lang="en" altLang="zh-CN" dirty="0">
                <a:latin typeface="Cambria" panose="02040503050406030204" pitchFamily="18" charset="0"/>
              </a:rPr>
              <a:t>A necklace designed to be</a:t>
            </a:r>
            <a:r>
              <a:rPr lang="zh-CN" altLang="en-US" dirty="0">
                <a:latin typeface="Cambria" panose="02040503050406030204" pitchFamily="18" charset="0"/>
              </a:rPr>
              <a:t> </a:t>
            </a:r>
            <a:r>
              <a:rPr lang="en" altLang="zh-CN" dirty="0">
                <a:latin typeface="Cambria" panose="02040503050406030204" pitchFamily="18" charset="0"/>
              </a:rPr>
              <a:t>used in remote patient monitoring, </a:t>
            </a:r>
            <a:r>
              <a:rPr lang="en" altLang="zh-CN" dirty="0" err="1">
                <a:latin typeface="Cambria" panose="02040503050406030204" pitchFamily="18" charset="0"/>
              </a:rPr>
              <a:t>postdischarge</a:t>
            </a:r>
            <a:r>
              <a:rPr lang="zh-CN" altLang="en-US" dirty="0">
                <a:latin typeface="Cambria" panose="02040503050406030204" pitchFamily="18" charset="0"/>
              </a:rPr>
              <a:t> </a:t>
            </a:r>
            <a:r>
              <a:rPr lang="en" altLang="zh-CN" dirty="0">
                <a:latin typeface="Cambria" panose="02040503050406030204" pitchFamily="18" charset="0"/>
              </a:rPr>
              <a:t> monitoring,</a:t>
            </a:r>
            <a:r>
              <a:rPr lang="zh-CN" altLang="en-US" dirty="0">
                <a:latin typeface="Cambria" panose="02040503050406030204" pitchFamily="18" charset="0"/>
              </a:rPr>
              <a:t> </a:t>
            </a:r>
            <a:r>
              <a:rPr lang="en" altLang="zh-CN" dirty="0">
                <a:latin typeface="Cambria" panose="02040503050406030204" pitchFamily="18" charset="0"/>
              </a:rPr>
              <a:t>and clinical</a:t>
            </a:r>
            <a:r>
              <a:rPr lang="zh-CN" altLang="en-US" dirty="0">
                <a:latin typeface="Cambria" panose="02040503050406030204" pitchFamily="18" charset="0"/>
              </a:rPr>
              <a:t> </a:t>
            </a:r>
            <a:r>
              <a:rPr lang="en" altLang="zh-CN" dirty="0">
                <a:latin typeface="Cambria" panose="02040503050406030204" pitchFamily="18" charset="0"/>
              </a:rPr>
              <a:t>monitoring applications about the </a:t>
            </a:r>
            <a:r>
              <a:rPr lang="en" altLang="zh-CN" dirty="0">
                <a:solidFill>
                  <a:srgbClr val="FF0000"/>
                </a:solidFill>
                <a:latin typeface="Cambria" panose="02040503050406030204" pitchFamily="18" charset="0"/>
              </a:rPr>
              <a:t>heart rate, respiration rate, skin temperature, stroke volume, posture, and cardiac output. </a:t>
            </a:r>
          </a:p>
        </p:txBody>
      </p:sp>
      <p:pic>
        <p:nvPicPr>
          <p:cNvPr id="4" name="图片 3">
            <a:extLst>
              <a:ext uri="{FF2B5EF4-FFF2-40B4-BE49-F238E27FC236}">
                <a16:creationId xmlns:a16="http://schemas.microsoft.com/office/drawing/2014/main" id="{D57A046D-A02A-A7D6-2BD2-7F84D8F2A8AE}"/>
              </a:ext>
            </a:extLst>
          </p:cNvPr>
          <p:cNvPicPr>
            <a:picLocks noChangeAspect="1"/>
          </p:cNvPicPr>
          <p:nvPr/>
        </p:nvPicPr>
        <p:blipFill>
          <a:blip r:embed="rId3"/>
          <a:stretch>
            <a:fillRect/>
          </a:stretch>
        </p:blipFill>
        <p:spPr>
          <a:xfrm>
            <a:off x="360000" y="1102352"/>
            <a:ext cx="7772400" cy="4653296"/>
          </a:xfrm>
          <a:prstGeom prst="rect">
            <a:avLst/>
          </a:prstGeom>
        </p:spPr>
      </p:pic>
    </p:spTree>
    <p:extLst>
      <p:ext uri="{BB962C8B-B14F-4D97-AF65-F5344CB8AC3E}">
        <p14:creationId xmlns:p14="http://schemas.microsoft.com/office/powerpoint/2010/main" val="26127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0000" y="6480000"/>
            <a:ext cx="12322970" cy="276999"/>
          </a:xfrm>
          <a:prstGeom prst="rect">
            <a:avLst/>
          </a:prstGeom>
          <a:noFill/>
        </p:spPr>
        <p:txBody>
          <a:bodyPr wrap="square">
            <a:spAutoFit/>
          </a:bodyPr>
          <a:lstStyle/>
          <a:p>
            <a:r>
              <a:rPr lang="en" altLang="zh-CN" sz="1200" dirty="0">
                <a:solidFill>
                  <a:srgbClr val="000000"/>
                </a:solidFill>
                <a:effectLst/>
                <a:latin typeface="Cambria" panose="02040503050406030204" pitchFamily="18" charset="0"/>
              </a:rPr>
              <a:t>Bioelectrical Impedance Spectroscopy for Monitoring Mammalian Cells and Tissues under Different Frequency Domains: A Review</a:t>
            </a:r>
            <a:endParaRPr lang="en" altLang="zh-CN" sz="1200" dirty="0">
              <a:latin typeface="Cambria" panose="02040503050406030204" pitchFamily="18" charset="0"/>
            </a:endParaRPr>
          </a:p>
        </p:txBody>
      </p:sp>
      <p:sp>
        <p:nvSpPr>
          <p:cNvPr id="2" name="矩形 1">
            <a:extLst>
              <a:ext uri="{FF2B5EF4-FFF2-40B4-BE49-F238E27FC236}">
                <a16:creationId xmlns:a16="http://schemas.microsoft.com/office/drawing/2014/main" id="{3B4E04D6-28AE-E6F8-0C83-CDB5FCDB2E6A}"/>
              </a:ext>
            </a:extLst>
          </p:cNvPr>
          <p:cNvSpPr/>
          <p:nvPr/>
        </p:nvSpPr>
        <p:spPr>
          <a:xfrm>
            <a:off x="360000" y="360000"/>
            <a:ext cx="11707082" cy="461665"/>
          </a:xfrm>
          <a:prstGeom prst="rect">
            <a:avLst/>
          </a:prstGeom>
          <a:noFill/>
        </p:spPr>
        <p:txBody>
          <a:bodyPr wrap="square" lIns="91440" tIns="45720" rIns="91440" bIns="45720">
            <a:spAutoFit/>
          </a:bodyPr>
          <a:lstStyle/>
          <a:p>
            <a:r>
              <a:rPr lang="en" altLang="zh-CN" sz="2400" b="1" dirty="0">
                <a:solidFill>
                  <a:srgbClr val="000000"/>
                </a:solidFill>
                <a:effectLst/>
                <a:latin typeface="Cambria" panose="02040503050406030204" pitchFamily="18" charset="0"/>
              </a:rPr>
              <a:t>Three-layer architecture used in IoMT</a:t>
            </a:r>
            <a:endParaRPr lang="en" altLang="zh-CN" sz="3200" b="1" dirty="0">
              <a:latin typeface="Cambria" panose="02040503050406030204" pitchFamily="18" charset="0"/>
            </a:endParaRPr>
          </a:p>
        </p:txBody>
      </p:sp>
      <p:sp>
        <p:nvSpPr>
          <p:cNvPr id="6" name="文本框 5">
            <a:extLst>
              <a:ext uri="{FF2B5EF4-FFF2-40B4-BE49-F238E27FC236}">
                <a16:creationId xmlns:a16="http://schemas.microsoft.com/office/drawing/2014/main" id="{16AD1C70-F537-F8A0-1866-66F808F5175C}"/>
              </a:ext>
            </a:extLst>
          </p:cNvPr>
          <p:cNvSpPr txBox="1"/>
          <p:nvPr/>
        </p:nvSpPr>
        <p:spPr>
          <a:xfrm>
            <a:off x="7249305" y="1708149"/>
            <a:ext cx="4997659" cy="2585323"/>
          </a:xfrm>
          <a:prstGeom prst="rect">
            <a:avLst/>
          </a:prstGeom>
          <a:noFill/>
        </p:spPr>
        <p:txBody>
          <a:bodyPr wrap="square" rtlCol="0">
            <a:spAutoFit/>
          </a:bodyPr>
          <a:lstStyle/>
          <a:p>
            <a:r>
              <a:rPr lang="en" altLang="zh-CN" dirty="0">
                <a:latin typeface="Cambria" panose="02040503050406030204" pitchFamily="18" charset="0"/>
              </a:rPr>
              <a:t>perception layer, where sensor measurements are made </a:t>
            </a:r>
            <a:r>
              <a:rPr lang="en" altLang="zh-CN" dirty="0" err="1">
                <a:latin typeface="Cambria" panose="02040503050406030204" pitchFamily="18" charset="0"/>
              </a:rPr>
              <a:t>andfrom</a:t>
            </a:r>
            <a:r>
              <a:rPr lang="en" altLang="zh-CN" dirty="0">
                <a:latin typeface="Cambria" panose="02040503050406030204" pitchFamily="18" charset="0"/>
              </a:rPr>
              <a:t> which data are transmitted; </a:t>
            </a:r>
          </a:p>
          <a:p>
            <a:endParaRPr lang="en" altLang="zh-CN" dirty="0">
              <a:latin typeface="Cambria" panose="02040503050406030204" pitchFamily="18" charset="0"/>
            </a:endParaRPr>
          </a:p>
          <a:p>
            <a:r>
              <a:rPr lang="en" altLang="zh-CN" dirty="0">
                <a:latin typeface="Cambria" panose="02040503050406030204" pitchFamily="18" charset="0"/>
              </a:rPr>
              <a:t>network layer that connects the transmitted sensor data to other network devices using routers via Internet Protocol (IP); </a:t>
            </a:r>
          </a:p>
          <a:p>
            <a:endParaRPr lang="en" altLang="zh-CN" dirty="0">
              <a:latin typeface="Cambria" panose="02040503050406030204" pitchFamily="18" charset="0"/>
            </a:endParaRPr>
          </a:p>
          <a:p>
            <a:r>
              <a:rPr lang="en" altLang="zh-CN" dirty="0">
                <a:latin typeface="Cambria" panose="02040503050406030204" pitchFamily="18" charset="0"/>
              </a:rPr>
              <a:t>application layer, where patient-specific and/or physician-specific interfaces enable interactivity.</a:t>
            </a:r>
          </a:p>
        </p:txBody>
      </p:sp>
      <p:pic>
        <p:nvPicPr>
          <p:cNvPr id="5" name="图片 4">
            <a:extLst>
              <a:ext uri="{FF2B5EF4-FFF2-40B4-BE49-F238E27FC236}">
                <a16:creationId xmlns:a16="http://schemas.microsoft.com/office/drawing/2014/main" id="{AF7FA048-6F7C-370B-46F5-3762186D07E6}"/>
              </a:ext>
            </a:extLst>
          </p:cNvPr>
          <p:cNvPicPr>
            <a:picLocks noChangeAspect="1"/>
          </p:cNvPicPr>
          <p:nvPr/>
        </p:nvPicPr>
        <p:blipFill>
          <a:blip r:embed="rId3"/>
          <a:stretch>
            <a:fillRect/>
          </a:stretch>
        </p:blipFill>
        <p:spPr>
          <a:xfrm>
            <a:off x="505605" y="1516296"/>
            <a:ext cx="6743700" cy="3225800"/>
          </a:xfrm>
          <a:prstGeom prst="rect">
            <a:avLst/>
          </a:prstGeom>
        </p:spPr>
      </p:pic>
    </p:spTree>
    <p:extLst>
      <p:ext uri="{BB962C8B-B14F-4D97-AF65-F5344CB8AC3E}">
        <p14:creationId xmlns:p14="http://schemas.microsoft.com/office/powerpoint/2010/main" val="8861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9008940" cy="461665"/>
          </a:xfrm>
          <a:prstGeom prst="rect">
            <a:avLst/>
          </a:prstGeom>
          <a:noFill/>
        </p:spPr>
        <p:txBody>
          <a:bodyPr wrap="none" lIns="91440" tIns="45720" rIns="91440" bIns="45720">
            <a:spAutoFit/>
          </a:bodyPr>
          <a:lstStyle/>
          <a:p>
            <a:r>
              <a:rPr lang="en" altLang="zh-CN" sz="2400" b="1" i="0" dirty="0">
                <a:effectLst/>
                <a:latin typeface="Cambria" panose="02040503050406030204" pitchFamily="18" charset="0"/>
              </a:rPr>
              <a:t>The implementation of </a:t>
            </a:r>
            <a:r>
              <a:rPr lang="en" altLang="zh-CN" sz="2400" b="1" i="0" dirty="0" err="1">
                <a:effectLst/>
                <a:latin typeface="Cambria" panose="02040503050406030204" pitchFamily="18" charset="0"/>
              </a:rPr>
              <a:t>memristive</a:t>
            </a:r>
            <a:r>
              <a:rPr lang="en" altLang="zh-CN" sz="2400" b="1" i="0" dirty="0">
                <a:effectLst/>
                <a:latin typeface="Cambria" panose="02040503050406030204" pitchFamily="18" charset="0"/>
              </a:rPr>
              <a:t> image </a:t>
            </a:r>
            <a:r>
              <a:rPr lang="en" altLang="zh-CN" sz="2400" b="1" i="0" dirty="0" err="1">
                <a:effectLst/>
                <a:latin typeface="Cambria" panose="02040503050406030204" pitchFamily="18" charset="0"/>
              </a:rPr>
              <a:t>reconstructor</a:t>
            </a:r>
            <a:r>
              <a:rPr lang="en" altLang="zh-CN" sz="2400" b="1" i="0" dirty="0">
                <a:effectLst/>
                <a:latin typeface="Cambria" panose="02040503050406030204" pitchFamily="18" charset="0"/>
              </a:rPr>
              <a:t> (MIR).</a:t>
            </a:r>
          </a:p>
        </p:txBody>
      </p:sp>
      <p:sp>
        <p:nvSpPr>
          <p:cNvPr id="4" name="文本框 3">
            <a:extLst>
              <a:ext uri="{FF2B5EF4-FFF2-40B4-BE49-F238E27FC236}">
                <a16:creationId xmlns:a16="http://schemas.microsoft.com/office/drawing/2014/main" id="{1D22E73C-3DB0-9461-0695-4593665FF914}"/>
              </a:ext>
            </a:extLst>
          </p:cNvPr>
          <p:cNvSpPr txBox="1"/>
          <p:nvPr/>
        </p:nvSpPr>
        <p:spPr>
          <a:xfrm>
            <a:off x="6737356" y="1674608"/>
            <a:ext cx="5454644" cy="4247317"/>
          </a:xfrm>
          <a:prstGeom prst="rect">
            <a:avLst/>
          </a:prstGeom>
          <a:noFill/>
        </p:spPr>
        <p:txBody>
          <a:bodyPr wrap="square" rtlCol="0">
            <a:spAutoFit/>
          </a:bodyPr>
          <a:lstStyle/>
          <a:p>
            <a:r>
              <a:rPr lang="en" altLang="zh-CN" dirty="0">
                <a:latin typeface="Cambria" panose="02040503050406030204" pitchFamily="18" charset="0"/>
              </a:rPr>
              <a:t>We construct the MIR based on our customized memristor hardware platform (Fig. 2a) </a:t>
            </a:r>
          </a:p>
          <a:p>
            <a:r>
              <a:rPr lang="en" altLang="zh-CN" sz="1800" dirty="0">
                <a:effectLst/>
                <a:latin typeface="AdvOTdd63dae3"/>
              </a:rPr>
              <a:t>As shown in Fig. </a:t>
            </a:r>
            <a:r>
              <a:rPr lang="en" altLang="zh-CN" sz="1800" dirty="0">
                <a:solidFill>
                  <a:srgbClr val="007ACC"/>
                </a:solidFill>
                <a:effectLst/>
                <a:latin typeface="AdvOTdd63dae3"/>
              </a:rPr>
              <a:t>2</a:t>
            </a:r>
            <a:r>
              <a:rPr lang="en" altLang="zh-CN" sz="1800" dirty="0">
                <a:effectLst/>
                <a:latin typeface="AdvOTdd63dae3"/>
              </a:rPr>
              <a:t>d, the computation of DFT can be regarded as a multiplication of time/spatial-domain input signal and a DFT matrix, and the output result following the Ohm</a:t>
            </a:r>
            <a:r>
              <a:rPr lang="en" altLang="zh-CN" sz="1800" dirty="0">
                <a:effectLst/>
                <a:latin typeface="AdvOTdd63dae3+20"/>
              </a:rPr>
              <a:t>’</a:t>
            </a:r>
            <a:r>
              <a:rPr lang="en" altLang="zh-CN" sz="1800" dirty="0">
                <a:effectLst/>
                <a:latin typeface="AdvOTdd63dae3"/>
              </a:rPr>
              <a:t>s law and Kirchhoff</a:t>
            </a:r>
            <a:r>
              <a:rPr lang="en" altLang="zh-CN" sz="1800" dirty="0">
                <a:effectLst/>
                <a:latin typeface="AdvOTdd63dae3+20"/>
              </a:rPr>
              <a:t>’</a:t>
            </a:r>
            <a:r>
              <a:rPr lang="en" altLang="zh-CN" sz="1800" dirty="0">
                <a:effectLst/>
                <a:latin typeface="AdvOTdd63dae3"/>
              </a:rPr>
              <a:t>s current law represents the frequency-domain signal. </a:t>
            </a:r>
            <a:endParaRPr lang="en" altLang="zh-CN" dirty="0"/>
          </a:p>
          <a:p>
            <a:r>
              <a:rPr lang="en" altLang="zh-CN" sz="1800" dirty="0">
                <a:effectLst/>
                <a:latin typeface="AdvOTdd63dae3"/>
              </a:rPr>
              <a:t>As shown in Fig. </a:t>
            </a:r>
            <a:r>
              <a:rPr lang="en" altLang="zh-CN" sz="1800" dirty="0">
                <a:solidFill>
                  <a:srgbClr val="007ACC"/>
                </a:solidFill>
                <a:effectLst/>
                <a:latin typeface="AdvOTdd63dae3"/>
              </a:rPr>
              <a:t>2</a:t>
            </a:r>
            <a:r>
              <a:rPr lang="en" altLang="zh-CN" sz="1800" dirty="0">
                <a:effectLst/>
                <a:latin typeface="AdvOTdd63dae3"/>
              </a:rPr>
              <a:t>f, by assembling the four same-size DFT matrices into an integrated matrix, both the real and imaginary parts of DFT results can be directly obtained in a single step because the addition and subtraction operations can be realized inside the memristor array rather than by peripheral circuits, reducing the computing latency. </a:t>
            </a:r>
            <a:endParaRPr lang="en" altLang="zh-CN" dirty="0"/>
          </a:p>
          <a:p>
            <a:endParaRPr lang="en" altLang="zh-CN" dirty="0">
              <a:latin typeface="Cambria" panose="02040503050406030204" pitchFamily="18" charset="0"/>
            </a:endParaRPr>
          </a:p>
        </p:txBody>
      </p:sp>
      <p:pic>
        <p:nvPicPr>
          <p:cNvPr id="6" name="图片 5">
            <a:extLst>
              <a:ext uri="{FF2B5EF4-FFF2-40B4-BE49-F238E27FC236}">
                <a16:creationId xmlns:a16="http://schemas.microsoft.com/office/drawing/2014/main" id="{31ED17B8-1F3E-26D7-589F-6FF9B23D3C18}"/>
              </a:ext>
            </a:extLst>
          </p:cNvPr>
          <p:cNvPicPr>
            <a:picLocks noChangeAspect="1"/>
          </p:cNvPicPr>
          <p:nvPr/>
        </p:nvPicPr>
        <p:blipFill>
          <a:blip r:embed="rId3"/>
          <a:stretch>
            <a:fillRect/>
          </a:stretch>
        </p:blipFill>
        <p:spPr>
          <a:xfrm>
            <a:off x="0" y="1364832"/>
            <a:ext cx="6807200" cy="4572000"/>
          </a:xfrm>
          <a:prstGeom prst="rect">
            <a:avLst/>
          </a:prstGeom>
        </p:spPr>
      </p:pic>
      <p:sp>
        <p:nvSpPr>
          <p:cNvPr id="7" name="文本框 6">
            <a:extLst>
              <a:ext uri="{FF2B5EF4-FFF2-40B4-BE49-F238E27FC236}">
                <a16:creationId xmlns:a16="http://schemas.microsoft.com/office/drawing/2014/main" id="{F057AD29-AB33-C44C-1510-3B887FAAC385}"/>
              </a:ext>
            </a:extLst>
          </p:cNvPr>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Energy-efficient high-fidelity image reconstruction with memristor arrays for medical diagnosis</a:t>
            </a:r>
          </a:p>
        </p:txBody>
      </p:sp>
    </p:spTree>
    <p:extLst>
      <p:ext uri="{BB962C8B-B14F-4D97-AF65-F5344CB8AC3E}">
        <p14:creationId xmlns:p14="http://schemas.microsoft.com/office/powerpoint/2010/main" val="3044874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5330305" cy="461665"/>
          </a:xfrm>
          <a:prstGeom prst="rect">
            <a:avLst/>
          </a:prstGeom>
          <a:noFill/>
        </p:spPr>
        <p:txBody>
          <a:bodyPr wrap="none" lIns="91440" tIns="45720" rIns="91440" bIns="45720">
            <a:spAutoFit/>
          </a:bodyPr>
          <a:lstStyle/>
          <a:p>
            <a:r>
              <a:rPr lang="en" altLang="zh-CN" sz="2400" b="1" dirty="0">
                <a:effectLst/>
                <a:latin typeface="Cambria" panose="02040503050406030204" pitchFamily="18" charset="0"/>
              </a:rPr>
              <a:t>MRI image reconstruction with MIR </a:t>
            </a:r>
            <a:endParaRPr lang="en" altLang="zh-CN" sz="2400" b="1" dirty="0">
              <a:latin typeface="Cambria" panose="02040503050406030204" pitchFamily="18" charset="0"/>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6737356" y="1674608"/>
            <a:ext cx="5454644" cy="2585323"/>
          </a:xfrm>
          <a:prstGeom prst="rect">
            <a:avLst/>
          </a:prstGeom>
          <a:noFill/>
        </p:spPr>
        <p:txBody>
          <a:bodyPr wrap="square" rtlCol="0">
            <a:spAutoFit/>
          </a:bodyPr>
          <a:lstStyle/>
          <a:p>
            <a:r>
              <a:rPr lang="en" altLang="zh-CN" sz="1800" dirty="0">
                <a:effectLst/>
                <a:latin typeface="Cambria" panose="02040503050406030204" pitchFamily="18" charset="0"/>
              </a:rPr>
              <a:t>Figure </a:t>
            </a:r>
            <a:r>
              <a:rPr lang="en" altLang="zh-CN" sz="1800" dirty="0">
                <a:solidFill>
                  <a:srgbClr val="007ACC"/>
                </a:solidFill>
                <a:effectLst/>
                <a:latin typeface="Cambria" panose="02040503050406030204" pitchFamily="18" charset="0"/>
              </a:rPr>
              <a:t>3</a:t>
            </a:r>
            <a:r>
              <a:rPr lang="en" altLang="zh-CN" sz="1800" dirty="0">
                <a:effectLst/>
                <a:latin typeface="Cambria" panose="02040503050406030204" pitchFamily="18" charset="0"/>
              </a:rPr>
              <a:t>b shows the raw data from MRI scanner sampled in K-space. Through our </a:t>
            </a:r>
            <a:r>
              <a:rPr lang="en" altLang="zh-CN" sz="1800" dirty="0" err="1">
                <a:effectLst/>
                <a:latin typeface="Cambria" panose="02040503050406030204" pitchFamily="18" charset="0"/>
              </a:rPr>
              <a:t>memristive</a:t>
            </a:r>
            <a:r>
              <a:rPr lang="en" altLang="zh-CN" sz="1800" dirty="0">
                <a:effectLst/>
                <a:latin typeface="Cambria" panose="02040503050406030204" pitchFamily="18" charset="0"/>
              </a:rPr>
              <a:t> 2D IDFT, a series of sagittal plane images are reconstructed (Fig. </a:t>
            </a:r>
            <a:r>
              <a:rPr lang="en" altLang="zh-CN" sz="1800" dirty="0">
                <a:solidFill>
                  <a:srgbClr val="007ACC"/>
                </a:solidFill>
                <a:effectLst/>
                <a:latin typeface="Cambria" panose="02040503050406030204" pitchFamily="18" charset="0"/>
              </a:rPr>
              <a:t>3</a:t>
            </a:r>
            <a:r>
              <a:rPr lang="en" altLang="zh-CN" sz="1800" dirty="0">
                <a:effectLst/>
                <a:latin typeface="Cambria" panose="02040503050406030204" pitchFamily="18" charset="0"/>
              </a:rPr>
              <a:t>c) to finally obtain a 3D MRI image. </a:t>
            </a:r>
          </a:p>
          <a:p>
            <a:endParaRPr lang="en" altLang="zh-CN" dirty="0">
              <a:latin typeface="Cambria" panose="02040503050406030204" pitchFamily="18" charset="0"/>
            </a:endParaRPr>
          </a:p>
          <a:p>
            <a:r>
              <a:rPr lang="en" altLang="zh-CN" dirty="0">
                <a:latin typeface="Cambria" panose="02040503050406030204" pitchFamily="18" charset="0"/>
              </a:rPr>
              <a:t>The benchmark in Fig. 3k-l further reveals that MIR is 112× higher in energy efficiency and 36× higher in normalized image reconstruction speed than Nvidia Tesla V100 GPU</a:t>
            </a:r>
          </a:p>
        </p:txBody>
      </p:sp>
      <p:sp>
        <p:nvSpPr>
          <p:cNvPr id="7" name="文本框 6">
            <a:extLst>
              <a:ext uri="{FF2B5EF4-FFF2-40B4-BE49-F238E27FC236}">
                <a16:creationId xmlns:a16="http://schemas.microsoft.com/office/drawing/2014/main" id="{F057AD29-AB33-C44C-1510-3B887FAAC385}"/>
              </a:ext>
            </a:extLst>
          </p:cNvPr>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Energy-efficient high-fidelity image reconstruction with memristor arrays for medical diagnosis</a:t>
            </a:r>
          </a:p>
        </p:txBody>
      </p:sp>
      <p:pic>
        <p:nvPicPr>
          <p:cNvPr id="3" name="图片 2">
            <a:extLst>
              <a:ext uri="{FF2B5EF4-FFF2-40B4-BE49-F238E27FC236}">
                <a16:creationId xmlns:a16="http://schemas.microsoft.com/office/drawing/2014/main" id="{E74A34FA-974E-595B-491A-BE831E3E067F}"/>
              </a:ext>
            </a:extLst>
          </p:cNvPr>
          <p:cNvPicPr>
            <a:picLocks noChangeAspect="1"/>
          </p:cNvPicPr>
          <p:nvPr/>
        </p:nvPicPr>
        <p:blipFill>
          <a:blip r:embed="rId3"/>
          <a:stretch>
            <a:fillRect/>
          </a:stretch>
        </p:blipFill>
        <p:spPr>
          <a:xfrm>
            <a:off x="360000" y="1079634"/>
            <a:ext cx="6377356" cy="5073541"/>
          </a:xfrm>
          <a:prstGeom prst="rect">
            <a:avLst/>
          </a:prstGeom>
        </p:spPr>
      </p:pic>
    </p:spTree>
    <p:extLst>
      <p:ext uri="{BB962C8B-B14F-4D97-AF65-F5344CB8AC3E}">
        <p14:creationId xmlns:p14="http://schemas.microsoft.com/office/powerpoint/2010/main" val="12745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5061001" cy="461665"/>
          </a:xfrm>
          <a:prstGeom prst="rect">
            <a:avLst/>
          </a:prstGeom>
          <a:noFill/>
        </p:spPr>
        <p:txBody>
          <a:bodyPr wrap="none" lIns="91440" tIns="45720" rIns="91440" bIns="45720">
            <a:spAutoFit/>
          </a:bodyPr>
          <a:lstStyle/>
          <a:p>
            <a:r>
              <a:rPr lang="en" altLang="zh-CN" sz="2400" b="1" dirty="0">
                <a:effectLst/>
                <a:latin typeface="Cambria" panose="02040503050406030204" pitchFamily="18" charset="0"/>
              </a:rPr>
              <a:t>CT image reconstruction with MIR </a:t>
            </a:r>
            <a:endParaRPr lang="en" altLang="zh-CN" sz="2400" b="1" dirty="0">
              <a:latin typeface="Cambria" panose="02040503050406030204" pitchFamily="18" charset="0"/>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6521485" y="1166842"/>
            <a:ext cx="5372710" cy="4524315"/>
          </a:xfrm>
          <a:prstGeom prst="rect">
            <a:avLst/>
          </a:prstGeom>
          <a:noFill/>
        </p:spPr>
        <p:txBody>
          <a:bodyPr wrap="square" rtlCol="0">
            <a:spAutoFit/>
          </a:bodyPr>
          <a:lstStyle/>
          <a:p>
            <a:r>
              <a:rPr lang="en" altLang="zh-CN" sz="1800" dirty="0">
                <a:effectLst/>
                <a:latin typeface="AdvOTdd63dae3"/>
              </a:rPr>
              <a:t>Fig. </a:t>
            </a:r>
            <a:r>
              <a:rPr lang="en" altLang="zh-CN" sz="1800" dirty="0">
                <a:solidFill>
                  <a:srgbClr val="007ACC"/>
                </a:solidFill>
                <a:effectLst/>
                <a:latin typeface="AdvOTdd63dae3"/>
              </a:rPr>
              <a:t>4</a:t>
            </a:r>
            <a:r>
              <a:rPr lang="en" altLang="zh-CN" sz="1800" dirty="0">
                <a:effectLst/>
                <a:latin typeface="AdvOTdd63dae3"/>
              </a:rPr>
              <a:t>a. During CT scan, X-ray projections of human body from various angles are processed to produce cross</a:t>
            </a:r>
            <a:r>
              <a:rPr lang="en-US" altLang="zh-CN" sz="1800" dirty="0">
                <a:effectLst/>
                <a:latin typeface="AdvOTdd63dae3"/>
              </a:rPr>
              <a:t>-</a:t>
            </a:r>
            <a:r>
              <a:rPr lang="en" altLang="zh-CN" sz="1800" dirty="0">
                <a:effectLst/>
                <a:latin typeface="AdvOTdd63dae3"/>
              </a:rPr>
              <a:t>sectional images (slices) for diagnostic and therapeutic purposes. Each projection vector is fed to MIR for DFT, yielding frequency- domain signal in 2D Fourier space. </a:t>
            </a:r>
          </a:p>
          <a:p>
            <a:endParaRPr lang="en" altLang="zh-CN" sz="1800" dirty="0">
              <a:effectLst/>
              <a:latin typeface="AdvOTdd63dae3"/>
            </a:endParaRPr>
          </a:p>
          <a:p>
            <a:r>
              <a:rPr lang="en" altLang="zh-CN" sz="1800" dirty="0">
                <a:effectLst/>
                <a:latin typeface="AdvOTdd63dae3"/>
              </a:rPr>
              <a:t>Then reconstructed CT images can be obtained by performing 2D IDFT on the 2D Fourier space. </a:t>
            </a:r>
          </a:p>
          <a:p>
            <a:endParaRPr lang="en" altLang="zh-CN" dirty="0">
              <a:latin typeface="AdvOTdd63dae3"/>
            </a:endParaRPr>
          </a:p>
          <a:p>
            <a:r>
              <a:rPr lang="en" altLang="zh-CN" sz="1800" dirty="0">
                <a:effectLst/>
                <a:latin typeface="AdvOTdd63dae3"/>
              </a:rPr>
              <a:t>During the entire CT image reconstruction process, three steps of DFT in total are required to transform the raw projections into CT images. </a:t>
            </a:r>
          </a:p>
          <a:p>
            <a:endParaRPr lang="en" altLang="zh-CN" dirty="0">
              <a:latin typeface="AdvOTdd63dae3"/>
            </a:endParaRPr>
          </a:p>
          <a:p>
            <a:r>
              <a:rPr lang="en" altLang="zh-CN" sz="1800" dirty="0">
                <a:effectLst/>
                <a:latin typeface="AdvOTdd63dae3"/>
              </a:rPr>
              <a:t>Finally, organs or tissues can be segmented by </a:t>
            </a:r>
            <a:r>
              <a:rPr lang="en" altLang="zh-CN" sz="1800" dirty="0" err="1">
                <a:effectLst/>
                <a:latin typeface="AdvOTdd63dae3"/>
              </a:rPr>
              <a:t>nnU</a:t>
            </a:r>
            <a:r>
              <a:rPr lang="en" altLang="zh-CN" sz="1800" dirty="0">
                <a:effectLst/>
                <a:latin typeface="AdvOTdd63dae3"/>
              </a:rPr>
              <a:t>-Net from the reconstructed CT images. </a:t>
            </a:r>
            <a:endParaRPr lang="en" altLang="zh-CN" dirty="0"/>
          </a:p>
        </p:txBody>
      </p:sp>
      <p:sp>
        <p:nvSpPr>
          <p:cNvPr id="7" name="文本框 6">
            <a:extLst>
              <a:ext uri="{FF2B5EF4-FFF2-40B4-BE49-F238E27FC236}">
                <a16:creationId xmlns:a16="http://schemas.microsoft.com/office/drawing/2014/main" id="{F057AD29-AB33-C44C-1510-3B887FAAC385}"/>
              </a:ext>
            </a:extLst>
          </p:cNvPr>
          <p:cNvSpPr txBox="1"/>
          <p:nvPr/>
        </p:nvSpPr>
        <p:spPr>
          <a:xfrm>
            <a:off x="360000" y="6480000"/>
            <a:ext cx="12322970" cy="276999"/>
          </a:xfrm>
          <a:prstGeom prst="rect">
            <a:avLst/>
          </a:prstGeom>
          <a:noFill/>
        </p:spPr>
        <p:txBody>
          <a:bodyPr wrap="square">
            <a:spAutoFit/>
          </a:bodyPr>
          <a:lstStyle/>
          <a:p>
            <a:r>
              <a:rPr lang="en-GB" altLang="zh-CN" sz="1200" dirty="0">
                <a:solidFill>
                  <a:srgbClr val="000000"/>
                </a:solidFill>
                <a:latin typeface="AdvOTa2fa4214.B"/>
              </a:rPr>
              <a:t>Energy-efficient high-fidelity image reconstruction with memristor arrays for medical diagnosis</a:t>
            </a:r>
          </a:p>
        </p:txBody>
      </p:sp>
      <p:pic>
        <p:nvPicPr>
          <p:cNvPr id="3" name="图片 2">
            <a:extLst>
              <a:ext uri="{FF2B5EF4-FFF2-40B4-BE49-F238E27FC236}">
                <a16:creationId xmlns:a16="http://schemas.microsoft.com/office/drawing/2014/main" id="{0363F094-76B1-DF72-8FB7-3C426FD08B12}"/>
              </a:ext>
            </a:extLst>
          </p:cNvPr>
          <p:cNvPicPr>
            <a:picLocks noChangeAspect="1"/>
          </p:cNvPicPr>
          <p:nvPr/>
        </p:nvPicPr>
        <p:blipFill>
          <a:blip r:embed="rId3"/>
          <a:stretch>
            <a:fillRect/>
          </a:stretch>
        </p:blipFill>
        <p:spPr>
          <a:xfrm>
            <a:off x="297805" y="821665"/>
            <a:ext cx="5892800" cy="5473700"/>
          </a:xfrm>
          <a:prstGeom prst="rect">
            <a:avLst/>
          </a:prstGeom>
        </p:spPr>
      </p:pic>
    </p:spTree>
    <p:extLst>
      <p:ext uri="{BB962C8B-B14F-4D97-AF65-F5344CB8AC3E}">
        <p14:creationId xmlns:p14="http://schemas.microsoft.com/office/powerpoint/2010/main" val="240258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83935E-CBDD-0B71-9C1B-CF4882723FB3}"/>
              </a:ext>
            </a:extLst>
          </p:cNvPr>
          <p:cNvPicPr>
            <a:picLocks noChangeAspect="1"/>
          </p:cNvPicPr>
          <p:nvPr/>
        </p:nvPicPr>
        <p:blipFill>
          <a:blip r:embed="rId3"/>
          <a:stretch>
            <a:fillRect/>
          </a:stretch>
        </p:blipFill>
        <p:spPr>
          <a:xfrm>
            <a:off x="1080000" y="1080000"/>
            <a:ext cx="8763936" cy="43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7163949" cy="461665"/>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Characteristics of 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-based memristor</a:t>
            </a:r>
          </a:p>
        </p:txBody>
      </p:sp>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pic>
        <p:nvPicPr>
          <p:cNvPr id="3" name="图片 2">
            <a:extLst>
              <a:ext uri="{FF2B5EF4-FFF2-40B4-BE49-F238E27FC236}">
                <a16:creationId xmlns:a16="http://schemas.microsoft.com/office/drawing/2014/main" id="{C35A9113-2069-6BEE-6558-FAEE884070A9}"/>
              </a:ext>
            </a:extLst>
          </p:cNvPr>
          <p:cNvPicPr>
            <a:picLocks noChangeAspect="1"/>
          </p:cNvPicPr>
          <p:nvPr/>
        </p:nvPicPr>
        <p:blipFill>
          <a:blip r:embed="rId3"/>
          <a:stretch>
            <a:fillRect/>
          </a:stretch>
        </p:blipFill>
        <p:spPr>
          <a:xfrm>
            <a:off x="1000622" y="1133600"/>
            <a:ext cx="5344759" cy="5151668"/>
          </a:xfrm>
          <a:prstGeom prst="rect">
            <a:avLst/>
          </a:prstGeom>
        </p:spPr>
      </p:pic>
      <p:sp>
        <p:nvSpPr>
          <p:cNvPr id="4" name="文本框 3">
            <a:extLst>
              <a:ext uri="{FF2B5EF4-FFF2-40B4-BE49-F238E27FC236}">
                <a16:creationId xmlns:a16="http://schemas.microsoft.com/office/drawing/2014/main" id="{1D22E73C-3DB0-9461-0695-4593665FF914}"/>
              </a:ext>
            </a:extLst>
          </p:cNvPr>
          <p:cNvSpPr txBox="1"/>
          <p:nvPr/>
        </p:nvSpPr>
        <p:spPr>
          <a:xfrm>
            <a:off x="6345381" y="1711932"/>
            <a:ext cx="5758564" cy="2308324"/>
          </a:xfrm>
          <a:prstGeom prst="rect">
            <a:avLst/>
          </a:prstGeom>
          <a:noFill/>
        </p:spPr>
        <p:txBody>
          <a:bodyPr wrap="none" rtlCol="0">
            <a:spAutoFit/>
          </a:bodyPr>
          <a:lstStyle/>
          <a:p>
            <a:r>
              <a:rPr kumimoji="1" lang="en-US" altLang="zh-CN" dirty="0"/>
              <a:t>1.</a:t>
            </a:r>
            <a:r>
              <a:rPr lang="en" altLang="zh-CN" sz="1800" dirty="0">
                <a:effectLst/>
                <a:latin typeface="AdvOT1ef757c0"/>
              </a:rPr>
              <a:t> high rectifying ratio (current at </a:t>
            </a:r>
            <a:r>
              <a:rPr lang="en" altLang="zh-CN" sz="1800" dirty="0" err="1">
                <a:effectLst/>
                <a:latin typeface="AdvOT7d6df7ab.I"/>
              </a:rPr>
              <a:t>V</a:t>
            </a:r>
            <a:r>
              <a:rPr lang="en" altLang="zh-CN" sz="1800" dirty="0" err="1">
                <a:effectLst/>
                <a:latin typeface="AdvOT1ef757c0"/>
              </a:rPr>
              <a:t>read</a:t>
            </a:r>
            <a:r>
              <a:rPr lang="en" altLang="zh-CN" sz="1800" dirty="0">
                <a:effectLst/>
                <a:latin typeface="AdvOT1ef757c0"/>
              </a:rPr>
              <a:t>/current at </a:t>
            </a:r>
            <a:r>
              <a:rPr lang="en" altLang="zh-CN" sz="1800" dirty="0">
                <a:effectLst/>
                <a:latin typeface="AdvTTab7e17fd+22"/>
              </a:rPr>
              <a:t>−</a:t>
            </a:r>
            <a:r>
              <a:rPr lang="en" altLang="zh-CN" sz="1800" dirty="0" err="1">
                <a:effectLst/>
                <a:latin typeface="AdvOT7d6df7ab.I"/>
              </a:rPr>
              <a:t>V</a:t>
            </a:r>
            <a:r>
              <a:rPr lang="en" altLang="zh-CN" sz="1800" dirty="0" err="1">
                <a:effectLst/>
                <a:latin typeface="AdvOT1ef757c0"/>
              </a:rPr>
              <a:t>read</a:t>
            </a:r>
            <a:r>
              <a:rPr lang="en" altLang="zh-CN" sz="1800" dirty="0">
                <a:effectLst/>
                <a:latin typeface="AdvOT1ef757c0"/>
              </a:rPr>
              <a:t>) </a:t>
            </a:r>
            <a:endParaRPr lang="en" altLang="zh-CN" dirty="0"/>
          </a:p>
          <a:p>
            <a:endParaRPr kumimoji="1" lang="en-US" altLang="zh-CN" dirty="0"/>
          </a:p>
          <a:p>
            <a:r>
              <a:rPr kumimoji="1" lang="en-US" altLang="zh-CN" dirty="0"/>
              <a:t>2.</a:t>
            </a:r>
            <a:r>
              <a:rPr lang="en" altLang="zh-CN" sz="1800" dirty="0">
                <a:effectLst/>
                <a:latin typeface="AdvOT1ef757c0"/>
              </a:rPr>
              <a:t> the high on/off ratio </a:t>
            </a:r>
            <a:endParaRPr lang="en" altLang="zh-CN" dirty="0"/>
          </a:p>
          <a:p>
            <a:endParaRPr kumimoji="1" lang="en-US" altLang="zh-CN" dirty="0"/>
          </a:p>
          <a:p>
            <a:r>
              <a:rPr kumimoji="1" lang="en-US" altLang="zh-CN" dirty="0"/>
              <a:t>3.</a:t>
            </a:r>
            <a:r>
              <a:rPr lang="en" altLang="zh-CN" sz="1800" dirty="0">
                <a:effectLst/>
                <a:latin typeface="AdvOT1ef757c0"/>
              </a:rPr>
              <a:t> forming-free and compliance current-free </a:t>
            </a:r>
            <a:endParaRPr lang="en" altLang="zh-CN" dirty="0"/>
          </a:p>
          <a:p>
            <a:endParaRPr kumimoji="1" lang="en-US" altLang="zh-CN" dirty="0"/>
          </a:p>
          <a:p>
            <a:r>
              <a:rPr kumimoji="1" lang="en-US" altLang="zh-CN" dirty="0"/>
              <a:t>4.</a:t>
            </a:r>
            <a:r>
              <a:rPr lang="en" altLang="zh-CN" sz="1800" dirty="0">
                <a:effectLst/>
                <a:latin typeface="AdvOT1ef757c0"/>
              </a:rPr>
              <a:t> a low temporal variation </a:t>
            </a:r>
            <a:endParaRPr lang="en" altLang="zh-CN" dirty="0"/>
          </a:p>
          <a:p>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0000" y="360000"/>
            <a:ext cx="6258893" cy="360000"/>
          </a:xfrm>
          <a:prstGeom prst="rect">
            <a:avLst/>
          </a:prstGeom>
          <a:noFill/>
        </p:spPr>
        <p:txBody>
          <a:bodyPr wrap="none" lIns="91440" tIns="45720" rIns="91440" bIns="45720">
            <a:spAutoFit/>
          </a:bodyPr>
          <a:lstStyle/>
          <a:p>
            <a:pPr algn="ctr"/>
            <a:r>
              <a:rPr lang="en" altLang="zh-CN" sz="2400" b="1" i="0" dirty="0">
                <a:effectLst/>
                <a:latin typeface="Cambria" panose="02040503050406030204" pitchFamily="18" charset="0"/>
              </a:rPr>
              <a:t>Gradual </a:t>
            </a:r>
            <a:r>
              <a:rPr lang="en" altLang="zh-CN" sz="2400" b="1" i="0" dirty="0" err="1">
                <a:effectLst/>
                <a:latin typeface="Cambria" panose="02040503050406030204" pitchFamily="18" charset="0"/>
              </a:rPr>
              <a:t>TiOx</a:t>
            </a:r>
            <a:r>
              <a:rPr lang="en" altLang="zh-CN" sz="2400" b="1" i="0" dirty="0">
                <a:effectLst/>
                <a:latin typeface="Cambria" panose="02040503050406030204" pitchFamily="18" charset="0"/>
              </a:rPr>
              <a:t> memristor-based LIF neuron </a:t>
            </a:r>
          </a:p>
        </p:txBody>
      </p:sp>
      <p:sp>
        <p:nvSpPr>
          <p:cNvPr id="8" name="文本框 7"/>
          <p:cNvSpPr txBox="1"/>
          <p:nvPr/>
        </p:nvSpPr>
        <p:spPr>
          <a:xfrm>
            <a:off x="360000" y="6480000"/>
            <a:ext cx="12322970" cy="461665"/>
          </a:xfrm>
          <a:prstGeom prst="rect">
            <a:avLst/>
          </a:prstGeom>
          <a:noFill/>
        </p:spPr>
        <p:txBody>
          <a:bodyPr wrap="square">
            <a:spAutoFit/>
          </a:bodyPr>
          <a:lstStyle/>
          <a:p>
            <a:r>
              <a:rPr lang="en-GB" altLang="zh-CN" sz="1200" dirty="0">
                <a:solidFill>
                  <a:srgbClr val="000000"/>
                </a:solidFill>
                <a:latin typeface="AdvOTa2fa4214.B"/>
              </a:rPr>
              <a:t>Experimental demonstration of highly reliable dynamic memristor for artificial neuron and neuromorphic computing</a:t>
            </a:r>
            <a:br>
              <a:rPr lang="en-GB" altLang="zh-CN" sz="1200" dirty="0">
                <a:solidFill>
                  <a:srgbClr val="000000"/>
                </a:solidFill>
                <a:latin typeface="AdvOTa2fa4214.B"/>
              </a:rPr>
            </a:br>
            <a:endParaRPr lang="en-GB" altLang="zh-CN" sz="1200" dirty="0">
              <a:solidFill>
                <a:srgbClr val="000000"/>
              </a:solidFill>
              <a:latin typeface="AdvOTa2fa4214.B"/>
            </a:endParaRPr>
          </a:p>
        </p:txBody>
      </p:sp>
      <p:sp>
        <p:nvSpPr>
          <p:cNvPr id="4" name="文本框 3">
            <a:extLst>
              <a:ext uri="{FF2B5EF4-FFF2-40B4-BE49-F238E27FC236}">
                <a16:creationId xmlns:a16="http://schemas.microsoft.com/office/drawing/2014/main" id="{1D22E73C-3DB0-9461-0695-4593665FF914}"/>
              </a:ext>
            </a:extLst>
          </p:cNvPr>
          <p:cNvSpPr txBox="1"/>
          <p:nvPr/>
        </p:nvSpPr>
        <p:spPr>
          <a:xfrm>
            <a:off x="7486829" y="1588446"/>
            <a:ext cx="4771433" cy="3693319"/>
          </a:xfrm>
          <a:prstGeom prst="rect">
            <a:avLst/>
          </a:prstGeom>
          <a:noFill/>
        </p:spPr>
        <p:txBody>
          <a:bodyPr wrap="square" rtlCol="0">
            <a:spAutoFit/>
          </a:bodyPr>
          <a:lstStyle/>
          <a:p>
            <a:r>
              <a:rPr lang="en" altLang="zh-CN" sz="1800" dirty="0">
                <a:effectLst/>
                <a:latin typeface="Cambria" panose="02040503050406030204" pitchFamily="18" charset="0"/>
              </a:rPr>
              <a:t>A biological neuron receives spike signals from presynaptic neurons and integrates the signals into its membrane potential (see Fig. </a:t>
            </a:r>
            <a:r>
              <a:rPr lang="en" altLang="zh-CN" sz="1800" dirty="0">
                <a:solidFill>
                  <a:srgbClr val="0000FF"/>
                </a:solidFill>
                <a:effectLst/>
                <a:latin typeface="Cambria" panose="02040503050406030204" pitchFamily="18" charset="0"/>
              </a:rPr>
              <a:t>3</a:t>
            </a:r>
            <a:r>
              <a:rPr lang="en" altLang="zh-CN" sz="1800" dirty="0">
                <a:effectLst/>
                <a:latin typeface="Cambria" panose="02040503050406030204" pitchFamily="18" charset="0"/>
              </a:rPr>
              <a:t>a). </a:t>
            </a:r>
            <a:endParaRPr lang="en" altLang="zh-CN" dirty="0">
              <a:latin typeface="Cambria" panose="02040503050406030204" pitchFamily="18" charset="0"/>
            </a:endParaRPr>
          </a:p>
          <a:p>
            <a:endParaRPr lang="en" altLang="zh-CN" sz="1800" dirty="0">
              <a:effectLst/>
              <a:latin typeface="Cambria" panose="02040503050406030204" pitchFamily="18" charset="0"/>
            </a:endParaRPr>
          </a:p>
          <a:p>
            <a:r>
              <a:rPr lang="en" altLang="zh-CN" sz="1800" dirty="0">
                <a:effectLst/>
                <a:latin typeface="Cambria" panose="02040503050406030204" pitchFamily="18" charset="0"/>
              </a:rPr>
              <a:t>the gradual </a:t>
            </a:r>
            <a:r>
              <a:rPr lang="en" altLang="zh-CN" sz="1800" dirty="0" err="1">
                <a:effectLst/>
                <a:latin typeface="Cambria" panose="02040503050406030204" pitchFamily="18" charset="0"/>
              </a:rPr>
              <a:t>TiOx</a:t>
            </a:r>
            <a:r>
              <a:rPr lang="en" altLang="zh-CN" sz="1800" dirty="0">
                <a:effectLst/>
                <a:latin typeface="Cambria" panose="02040503050406030204" pitchFamily="18" charset="0"/>
              </a:rPr>
              <a:t> memristor-based LIF neuron is constructed with a parallel capacitor and a serial resistor </a:t>
            </a:r>
            <a:endParaRPr lang="en" altLang="zh-CN" dirty="0">
              <a:latin typeface="Cambria" panose="02040503050406030204" pitchFamily="18" charset="0"/>
            </a:endParaRPr>
          </a:p>
          <a:p>
            <a:endParaRPr kumimoji="1" lang="en-US" altLang="zh-CN" dirty="0">
              <a:latin typeface="Cambria" panose="02040503050406030204" pitchFamily="18" charset="0"/>
            </a:endParaRPr>
          </a:p>
          <a:p>
            <a:r>
              <a:rPr lang="en" altLang="zh-CN" sz="1800" dirty="0">
                <a:effectLst/>
                <a:latin typeface="Cambria" panose="02040503050406030204" pitchFamily="18" charset="0"/>
              </a:rPr>
              <a:t>The parallelly connected volatile memristor and capacitor operate as a LIF neuron’s soma</a:t>
            </a:r>
            <a:endParaRPr lang="en" altLang="zh-CN" dirty="0">
              <a:latin typeface="Cambria" panose="02040503050406030204" pitchFamily="18" charset="0"/>
            </a:endParaRPr>
          </a:p>
          <a:p>
            <a:endParaRPr lang="en" altLang="zh-CN" sz="1800" dirty="0">
              <a:effectLst/>
              <a:latin typeface="Cambria" panose="02040503050406030204" pitchFamily="18" charset="0"/>
            </a:endParaRPr>
          </a:p>
          <a:p>
            <a:r>
              <a:rPr lang="en" altLang="zh-CN" sz="1800" dirty="0">
                <a:effectLst/>
                <a:latin typeface="Cambria" panose="02040503050406030204" pitchFamily="18" charset="0"/>
              </a:rPr>
              <a:t>The resistor (or non-volatile memristor), that serves as a synaptic weight</a:t>
            </a:r>
            <a:endParaRPr kumimoji="1" lang="zh-CN" altLang="en-US" dirty="0">
              <a:latin typeface="Cambria" panose="02040503050406030204" pitchFamily="18" charset="0"/>
            </a:endParaRPr>
          </a:p>
        </p:txBody>
      </p:sp>
      <p:pic>
        <p:nvPicPr>
          <p:cNvPr id="6" name="图片 5">
            <a:extLst>
              <a:ext uri="{FF2B5EF4-FFF2-40B4-BE49-F238E27FC236}">
                <a16:creationId xmlns:a16="http://schemas.microsoft.com/office/drawing/2014/main" id="{AEB806A6-6B37-71C7-E0E9-E217135CD08D}"/>
              </a:ext>
            </a:extLst>
          </p:cNvPr>
          <p:cNvPicPr>
            <a:picLocks noChangeAspect="1"/>
          </p:cNvPicPr>
          <p:nvPr/>
        </p:nvPicPr>
        <p:blipFill rotWithShape="1">
          <a:blip r:embed="rId3"/>
          <a:srcRect b="51717"/>
          <a:stretch/>
        </p:blipFill>
        <p:spPr>
          <a:xfrm>
            <a:off x="360000" y="1188000"/>
            <a:ext cx="7200000" cy="3906832"/>
          </a:xfrm>
          <a:prstGeom prst="rect">
            <a:avLst/>
          </a:prstGeom>
        </p:spPr>
      </p:pic>
    </p:spTree>
    <p:extLst>
      <p:ext uri="{BB962C8B-B14F-4D97-AF65-F5344CB8AC3E}">
        <p14:creationId xmlns:p14="http://schemas.microsoft.com/office/powerpoint/2010/main" val="11398835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10739</TotalTime>
  <Words>5243</Words>
  <Application>Microsoft Macintosh PowerPoint</Application>
  <PresentationFormat>宽屏</PresentationFormat>
  <Paragraphs>295</Paragraphs>
  <Slides>39</Slides>
  <Notes>38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-apple-system</vt:lpstr>
      <vt:lpstr>等线</vt:lpstr>
      <vt:lpstr>等线 Light</vt:lpstr>
      <vt:lpstr>AdvOT1ef757c0</vt:lpstr>
      <vt:lpstr>AdvOT1ef757c0+20</vt:lpstr>
      <vt:lpstr>AdvOT1ef757c0+fb</vt:lpstr>
      <vt:lpstr>AdvOT7d6df7ab.I</vt:lpstr>
      <vt:lpstr>AdvOTa2fa4214.B</vt:lpstr>
      <vt:lpstr>AdvOTdd63dae3</vt:lpstr>
      <vt:lpstr>AdvOTdd63dae3+20</vt:lpstr>
      <vt:lpstr>AdvOTea1a7398</vt:lpstr>
      <vt:lpstr>AdvTTab7e17fd+22</vt:lpstr>
      <vt:lpstr>ArnoPro-Regular</vt:lpstr>
      <vt:lpstr>Söhne</vt:lpstr>
      <vt:lpstr>Arial</vt:lpstr>
      <vt:lpstr>Cambria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39</cp:revision>
  <dcterms:created xsi:type="dcterms:W3CDTF">2023-10-19T06:44:15Z</dcterms:created>
  <dcterms:modified xsi:type="dcterms:W3CDTF">2023-12-14T07:14:31Z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